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0" r:id="rId4"/>
  </p:sldMasterIdLst>
  <p:notesMasterIdLst>
    <p:notesMasterId r:id="rId17"/>
  </p:notesMasterIdLst>
  <p:handoutMasterIdLst>
    <p:handoutMasterId r:id="rId18"/>
  </p:handoutMasterIdLst>
  <p:sldIdLst>
    <p:sldId id="262" r:id="rId5"/>
    <p:sldId id="270" r:id="rId6"/>
    <p:sldId id="271" r:id="rId7"/>
    <p:sldId id="273" r:id="rId8"/>
    <p:sldId id="274" r:id="rId9"/>
    <p:sldId id="276" r:id="rId10"/>
    <p:sldId id="281" r:id="rId11"/>
    <p:sldId id="277" r:id="rId12"/>
    <p:sldId id="279" r:id="rId13"/>
    <p:sldId id="280" r:id="rId14"/>
    <p:sldId id="27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87"/>
  </p:normalViewPr>
  <p:slideViewPr>
    <p:cSldViewPr snapToGrid="0" snapToObjects="1">
      <p:cViewPr varScale="1">
        <p:scale>
          <a:sx n="77" d="100"/>
          <a:sy n="77" d="100"/>
        </p:scale>
        <p:origin x="498" y="90"/>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AMSI\Downloads\Random%20resul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AMSI\Downloads\MultiNB.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AMSI\Downloads\KNN.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AMSI\Downloads\MultiNB.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Depth</a:t>
            </a:r>
            <a:r>
              <a:rPr lang="en-US" baseline="0"/>
              <a:t> Accuracy of Random Forest</a:t>
            </a:r>
            <a:endParaRPr lang="en-US"/>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'Random result'!$A$2</c:f>
              <c:strCache>
                <c:ptCount val="1"/>
                <c:pt idx="0">
                  <c:v>Training Accuracy</c:v>
                </c:pt>
              </c:strCache>
            </c:strRef>
          </c:tx>
          <c:spPr>
            <a:solidFill>
              <a:schemeClr val="accent1"/>
            </a:solidFill>
            <a:ln>
              <a:noFill/>
            </a:ln>
            <a:effectLst/>
          </c:spPr>
          <c:invertIfNegative val="0"/>
          <c:cat>
            <c:strRef>
              <c:f>'Random result'!$B$1:$H$1</c:f>
              <c:strCache>
                <c:ptCount val="7"/>
                <c:pt idx="0">
                  <c:v>Depth-1</c:v>
                </c:pt>
                <c:pt idx="1">
                  <c:v>Depth-6</c:v>
                </c:pt>
                <c:pt idx="2">
                  <c:v>Depth-11</c:v>
                </c:pt>
                <c:pt idx="3">
                  <c:v>Depth-16</c:v>
                </c:pt>
                <c:pt idx="4">
                  <c:v>Depth-21</c:v>
                </c:pt>
                <c:pt idx="5">
                  <c:v>Depth-26</c:v>
                </c:pt>
                <c:pt idx="6">
                  <c:v>Depth-31</c:v>
                </c:pt>
              </c:strCache>
            </c:strRef>
          </c:cat>
          <c:val>
            <c:numRef>
              <c:f>'Random result'!$B$2:$H$2</c:f>
              <c:numCache>
                <c:formatCode>General</c:formatCode>
                <c:ptCount val="7"/>
                <c:pt idx="0">
                  <c:v>0.85393258426966201</c:v>
                </c:pt>
                <c:pt idx="1">
                  <c:v>0.97940074906367003</c:v>
                </c:pt>
                <c:pt idx="2">
                  <c:v>0.99812734082397003</c:v>
                </c:pt>
                <c:pt idx="3">
                  <c:v>0.99625468164793995</c:v>
                </c:pt>
                <c:pt idx="4">
                  <c:v>1</c:v>
                </c:pt>
                <c:pt idx="5">
                  <c:v>0.99812734082397003</c:v>
                </c:pt>
                <c:pt idx="6">
                  <c:v>1</c:v>
                </c:pt>
              </c:numCache>
            </c:numRef>
          </c:val>
          <c:extLst>
            <c:ext xmlns:c16="http://schemas.microsoft.com/office/drawing/2014/chart" uri="{C3380CC4-5D6E-409C-BE32-E72D297353CC}">
              <c16:uniqueId val="{00000000-6E08-4F08-9CFC-E18F811ABAE0}"/>
            </c:ext>
          </c:extLst>
        </c:ser>
        <c:ser>
          <c:idx val="1"/>
          <c:order val="1"/>
          <c:tx>
            <c:strRef>
              <c:f>'Random result'!$A$3</c:f>
              <c:strCache>
                <c:ptCount val="1"/>
                <c:pt idx="0">
                  <c:v>Test Accuracy</c:v>
                </c:pt>
              </c:strCache>
            </c:strRef>
          </c:tx>
          <c:spPr>
            <a:solidFill>
              <a:schemeClr val="accent2"/>
            </a:solidFill>
            <a:ln>
              <a:noFill/>
            </a:ln>
            <a:effectLst/>
          </c:spPr>
          <c:invertIfNegative val="0"/>
          <c:cat>
            <c:strRef>
              <c:f>'Random result'!$B$1:$H$1</c:f>
              <c:strCache>
                <c:ptCount val="7"/>
                <c:pt idx="0">
                  <c:v>Depth-1</c:v>
                </c:pt>
                <c:pt idx="1">
                  <c:v>Depth-6</c:v>
                </c:pt>
                <c:pt idx="2">
                  <c:v>Depth-11</c:v>
                </c:pt>
                <c:pt idx="3">
                  <c:v>Depth-16</c:v>
                </c:pt>
                <c:pt idx="4">
                  <c:v>Depth-21</c:v>
                </c:pt>
                <c:pt idx="5">
                  <c:v>Depth-26</c:v>
                </c:pt>
                <c:pt idx="6">
                  <c:v>Depth-31</c:v>
                </c:pt>
              </c:strCache>
            </c:strRef>
          </c:cat>
          <c:val>
            <c:numRef>
              <c:f>'Random result'!$B$3:$H$3</c:f>
              <c:numCache>
                <c:formatCode>General</c:formatCode>
                <c:ptCount val="7"/>
                <c:pt idx="0">
                  <c:v>0.71988795518207205</c:v>
                </c:pt>
                <c:pt idx="1">
                  <c:v>0.71988795518207205</c:v>
                </c:pt>
                <c:pt idx="2">
                  <c:v>0.71988795518207205</c:v>
                </c:pt>
                <c:pt idx="3">
                  <c:v>0.71988795518207205</c:v>
                </c:pt>
                <c:pt idx="4">
                  <c:v>0.70988795518207204</c:v>
                </c:pt>
                <c:pt idx="5">
                  <c:v>0.69988795518207203</c:v>
                </c:pt>
                <c:pt idx="6">
                  <c:v>0.71988795518207205</c:v>
                </c:pt>
              </c:numCache>
            </c:numRef>
          </c:val>
          <c:extLst>
            <c:ext xmlns:c16="http://schemas.microsoft.com/office/drawing/2014/chart" uri="{C3380CC4-5D6E-409C-BE32-E72D297353CC}">
              <c16:uniqueId val="{00000001-6E08-4F08-9CFC-E18F811ABAE0}"/>
            </c:ext>
          </c:extLst>
        </c:ser>
        <c:dLbls>
          <c:showLegendKey val="0"/>
          <c:showVal val="0"/>
          <c:showCatName val="0"/>
          <c:showSerName val="0"/>
          <c:showPercent val="0"/>
          <c:showBubbleSize val="0"/>
        </c:dLbls>
        <c:gapWidth val="219"/>
        <c:overlap val="-27"/>
        <c:axId val="538881208"/>
        <c:axId val="538886648"/>
      </c:barChart>
      <c:catAx>
        <c:axId val="53888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38886648"/>
        <c:crosses val="autoZero"/>
        <c:auto val="1"/>
        <c:lblAlgn val="ctr"/>
        <c:lblOffset val="100"/>
        <c:noMultiLvlLbl val="0"/>
      </c:catAx>
      <c:valAx>
        <c:axId val="53888664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3888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Accuracy Score of Models</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MultiNB!$A$24</c:f>
              <c:strCache>
                <c:ptCount val="1"/>
                <c:pt idx="0">
                  <c:v>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MultiNB!$B$23:$H$23</c:f>
              <c:strCache>
                <c:ptCount val="7"/>
                <c:pt idx="0">
                  <c:v>Perceptron</c:v>
                </c:pt>
                <c:pt idx="1">
                  <c:v>KNN</c:v>
                </c:pt>
                <c:pt idx="2">
                  <c:v>LogisticRegression</c:v>
                </c:pt>
                <c:pt idx="3">
                  <c:v>Support Vector Machine</c:v>
                </c:pt>
                <c:pt idx="4">
                  <c:v>Random Forest</c:v>
                </c:pt>
                <c:pt idx="5">
                  <c:v>MulitinomialNB</c:v>
                </c:pt>
                <c:pt idx="6">
                  <c:v>Navie Bayes</c:v>
                </c:pt>
              </c:strCache>
            </c:strRef>
          </c:cat>
          <c:val>
            <c:numRef>
              <c:f>MultiNB!$B$24:$H$24</c:f>
              <c:numCache>
                <c:formatCode>General</c:formatCode>
                <c:ptCount val="7"/>
                <c:pt idx="0">
                  <c:v>0.75070028011204404</c:v>
                </c:pt>
                <c:pt idx="1">
                  <c:v>0.65266106442576999</c:v>
                </c:pt>
                <c:pt idx="2">
                  <c:v>0.65266106442576999</c:v>
                </c:pt>
                <c:pt idx="3">
                  <c:v>0.77591036414565795</c:v>
                </c:pt>
                <c:pt idx="4">
                  <c:v>0.75350140056022397</c:v>
                </c:pt>
                <c:pt idx="5">
                  <c:v>0.78151260504201603</c:v>
                </c:pt>
                <c:pt idx="6">
                  <c:v>0.71988795518207205</c:v>
                </c:pt>
              </c:numCache>
            </c:numRef>
          </c:val>
          <c:smooth val="0"/>
          <c:extLst>
            <c:ext xmlns:c16="http://schemas.microsoft.com/office/drawing/2014/chart" uri="{C3380CC4-5D6E-409C-BE32-E72D297353CC}">
              <c16:uniqueId val="{00000000-7ED9-4694-8174-2867C183BA42}"/>
            </c:ext>
          </c:extLst>
        </c:ser>
        <c:dLbls>
          <c:showLegendKey val="0"/>
          <c:showVal val="0"/>
          <c:showCatName val="0"/>
          <c:showSerName val="0"/>
          <c:showPercent val="0"/>
          <c:showBubbleSize val="0"/>
        </c:dLbls>
        <c:marker val="1"/>
        <c:smooth val="0"/>
        <c:axId val="568156920"/>
        <c:axId val="568158840"/>
      </c:lineChart>
      <c:catAx>
        <c:axId val="568156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68158840"/>
        <c:crosses val="autoZero"/>
        <c:auto val="1"/>
        <c:lblAlgn val="ctr"/>
        <c:lblOffset val="100"/>
        <c:noMultiLvlLbl val="0"/>
      </c:catAx>
      <c:valAx>
        <c:axId val="56815884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6815692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Depth</a:t>
            </a:r>
            <a:r>
              <a:rPr lang="en-US" baseline="0"/>
              <a:t> Accuracy of KNN</a:t>
            </a:r>
            <a:endParaRPr lang="en-US"/>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KNN!$A$2</c:f>
              <c:strCache>
                <c:ptCount val="1"/>
                <c:pt idx="0">
                  <c:v>Training Accuracy</c:v>
                </c:pt>
              </c:strCache>
            </c:strRef>
          </c:tx>
          <c:spPr>
            <a:solidFill>
              <a:schemeClr val="accent1"/>
            </a:solidFill>
            <a:ln>
              <a:noFill/>
            </a:ln>
            <a:effectLst/>
          </c:spPr>
          <c:invertIfNegative val="0"/>
          <c:cat>
            <c:strRef>
              <c:f>KNN!$B$1:$G$1</c:f>
              <c:strCache>
                <c:ptCount val="6"/>
                <c:pt idx="0">
                  <c:v>Depth-1</c:v>
                </c:pt>
                <c:pt idx="1">
                  <c:v>Depth-51</c:v>
                </c:pt>
                <c:pt idx="2">
                  <c:v>Depth-101</c:v>
                </c:pt>
                <c:pt idx="3">
                  <c:v>Depth-201</c:v>
                </c:pt>
                <c:pt idx="4">
                  <c:v>Depth-251</c:v>
                </c:pt>
                <c:pt idx="5">
                  <c:v>Depth-301</c:v>
                </c:pt>
              </c:strCache>
            </c:strRef>
          </c:cat>
          <c:val>
            <c:numRef>
              <c:f>KNN!$B$2:$G$2</c:f>
              <c:numCache>
                <c:formatCode>General</c:formatCode>
                <c:ptCount val="6"/>
                <c:pt idx="0">
                  <c:v>0.54</c:v>
                </c:pt>
                <c:pt idx="1">
                  <c:v>0.34644194756554297</c:v>
                </c:pt>
                <c:pt idx="2">
                  <c:v>0.35018726591760302</c:v>
                </c:pt>
                <c:pt idx="3">
                  <c:v>0.56367041198501799</c:v>
                </c:pt>
                <c:pt idx="4">
                  <c:v>0.67041198501872601</c:v>
                </c:pt>
                <c:pt idx="5">
                  <c:v>0.65730337078651602</c:v>
                </c:pt>
              </c:numCache>
            </c:numRef>
          </c:val>
          <c:extLst>
            <c:ext xmlns:c16="http://schemas.microsoft.com/office/drawing/2014/chart" uri="{C3380CC4-5D6E-409C-BE32-E72D297353CC}">
              <c16:uniqueId val="{00000000-8999-4E39-9BFB-74AF8C9DFC09}"/>
            </c:ext>
          </c:extLst>
        </c:ser>
        <c:ser>
          <c:idx val="1"/>
          <c:order val="1"/>
          <c:tx>
            <c:strRef>
              <c:f>KNN!$A$3</c:f>
              <c:strCache>
                <c:ptCount val="1"/>
                <c:pt idx="0">
                  <c:v>Test Accuracy</c:v>
                </c:pt>
              </c:strCache>
            </c:strRef>
          </c:tx>
          <c:spPr>
            <a:solidFill>
              <a:schemeClr val="accent2"/>
            </a:solidFill>
            <a:ln>
              <a:noFill/>
            </a:ln>
            <a:effectLst/>
          </c:spPr>
          <c:invertIfNegative val="0"/>
          <c:cat>
            <c:strRef>
              <c:f>KNN!$B$1:$G$1</c:f>
              <c:strCache>
                <c:ptCount val="6"/>
                <c:pt idx="0">
                  <c:v>Depth-1</c:v>
                </c:pt>
                <c:pt idx="1">
                  <c:v>Depth-51</c:v>
                </c:pt>
                <c:pt idx="2">
                  <c:v>Depth-101</c:v>
                </c:pt>
                <c:pt idx="3">
                  <c:v>Depth-201</c:v>
                </c:pt>
                <c:pt idx="4">
                  <c:v>Depth-251</c:v>
                </c:pt>
                <c:pt idx="5">
                  <c:v>Depth-301</c:v>
                </c:pt>
              </c:strCache>
            </c:strRef>
          </c:cat>
          <c:val>
            <c:numRef>
              <c:f>KNN!$B$3:$G$3</c:f>
              <c:numCache>
                <c:formatCode>General</c:formatCode>
                <c:ptCount val="6"/>
                <c:pt idx="0">
                  <c:v>0.61064425770308095</c:v>
                </c:pt>
                <c:pt idx="1">
                  <c:v>0.350140056022408</c:v>
                </c:pt>
                <c:pt idx="2">
                  <c:v>0.36134453781512599</c:v>
                </c:pt>
                <c:pt idx="3">
                  <c:v>0.543417366946778</c:v>
                </c:pt>
                <c:pt idx="4">
                  <c:v>0.65546218487394903</c:v>
                </c:pt>
                <c:pt idx="5">
                  <c:v>0.65266106442576999</c:v>
                </c:pt>
              </c:numCache>
            </c:numRef>
          </c:val>
          <c:extLst>
            <c:ext xmlns:c16="http://schemas.microsoft.com/office/drawing/2014/chart" uri="{C3380CC4-5D6E-409C-BE32-E72D297353CC}">
              <c16:uniqueId val="{00000001-8999-4E39-9BFB-74AF8C9DFC09}"/>
            </c:ext>
          </c:extLst>
        </c:ser>
        <c:dLbls>
          <c:showLegendKey val="0"/>
          <c:showVal val="0"/>
          <c:showCatName val="0"/>
          <c:showSerName val="0"/>
          <c:showPercent val="0"/>
          <c:showBubbleSize val="0"/>
        </c:dLbls>
        <c:gapWidth val="219"/>
        <c:overlap val="-27"/>
        <c:axId val="546539792"/>
        <c:axId val="546538192"/>
      </c:barChart>
      <c:catAx>
        <c:axId val="546539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46538192"/>
        <c:crosses val="autoZero"/>
        <c:auto val="1"/>
        <c:lblAlgn val="ctr"/>
        <c:lblOffset val="100"/>
        <c:noMultiLvlLbl val="0"/>
      </c:catAx>
      <c:valAx>
        <c:axId val="5465381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46539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dirty="0"/>
              <a:t>Depth</a:t>
            </a:r>
            <a:r>
              <a:rPr lang="en-US" baseline="0" dirty="0"/>
              <a:t> Accuracy Multinomial NB</a:t>
            </a:r>
            <a:endParaRPr lang="en-US" dirty="0"/>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MultiNB!$A$2</c:f>
              <c:strCache>
                <c:ptCount val="1"/>
                <c:pt idx="0">
                  <c:v>Training Accuracy</c:v>
                </c:pt>
              </c:strCache>
            </c:strRef>
          </c:tx>
          <c:spPr>
            <a:solidFill>
              <a:schemeClr val="accent1"/>
            </a:solidFill>
            <a:ln>
              <a:noFill/>
            </a:ln>
            <a:effectLst/>
          </c:spPr>
          <c:invertIfNegative val="0"/>
          <c:cat>
            <c:strRef>
              <c:f>MultiNB!$B$1:$H$1</c:f>
              <c:strCache>
                <c:ptCount val="7"/>
                <c:pt idx="0">
                  <c:v>Depth-1</c:v>
                </c:pt>
                <c:pt idx="1">
                  <c:v>Depth-6</c:v>
                </c:pt>
                <c:pt idx="2">
                  <c:v>Depth-11</c:v>
                </c:pt>
                <c:pt idx="3">
                  <c:v>Depth-16</c:v>
                </c:pt>
                <c:pt idx="4">
                  <c:v>Depth-21</c:v>
                </c:pt>
                <c:pt idx="5">
                  <c:v>Depth-26</c:v>
                </c:pt>
                <c:pt idx="6">
                  <c:v>Depth-31</c:v>
                </c:pt>
              </c:strCache>
            </c:strRef>
          </c:cat>
          <c:val>
            <c:numRef>
              <c:f>MultiNB!$B$2:$H$2</c:f>
              <c:numCache>
                <c:formatCode>General</c:formatCode>
                <c:ptCount val="7"/>
                <c:pt idx="0">
                  <c:v>0.92883895131086103</c:v>
                </c:pt>
                <c:pt idx="1">
                  <c:v>0.92883895131086103</c:v>
                </c:pt>
                <c:pt idx="2">
                  <c:v>0.92883895131086103</c:v>
                </c:pt>
                <c:pt idx="3">
                  <c:v>0.92883895131086103</c:v>
                </c:pt>
                <c:pt idx="4">
                  <c:v>0.92883895131086103</c:v>
                </c:pt>
                <c:pt idx="5">
                  <c:v>0.92883895131086103</c:v>
                </c:pt>
                <c:pt idx="6">
                  <c:v>0.92883895131086103</c:v>
                </c:pt>
              </c:numCache>
            </c:numRef>
          </c:val>
          <c:extLst>
            <c:ext xmlns:c16="http://schemas.microsoft.com/office/drawing/2014/chart" uri="{C3380CC4-5D6E-409C-BE32-E72D297353CC}">
              <c16:uniqueId val="{00000000-9A66-477B-ACA5-C4110A04A155}"/>
            </c:ext>
          </c:extLst>
        </c:ser>
        <c:ser>
          <c:idx val="1"/>
          <c:order val="1"/>
          <c:tx>
            <c:strRef>
              <c:f>MultiNB!$A$3</c:f>
              <c:strCache>
                <c:ptCount val="1"/>
                <c:pt idx="0">
                  <c:v>Test Accuracy</c:v>
                </c:pt>
              </c:strCache>
            </c:strRef>
          </c:tx>
          <c:spPr>
            <a:solidFill>
              <a:schemeClr val="accent2"/>
            </a:solidFill>
            <a:ln>
              <a:noFill/>
            </a:ln>
            <a:effectLst/>
          </c:spPr>
          <c:invertIfNegative val="0"/>
          <c:cat>
            <c:strRef>
              <c:f>MultiNB!$B$1:$H$1</c:f>
              <c:strCache>
                <c:ptCount val="7"/>
                <c:pt idx="0">
                  <c:v>Depth-1</c:v>
                </c:pt>
                <c:pt idx="1">
                  <c:v>Depth-6</c:v>
                </c:pt>
                <c:pt idx="2">
                  <c:v>Depth-11</c:v>
                </c:pt>
                <c:pt idx="3">
                  <c:v>Depth-16</c:v>
                </c:pt>
                <c:pt idx="4">
                  <c:v>Depth-21</c:v>
                </c:pt>
                <c:pt idx="5">
                  <c:v>Depth-26</c:v>
                </c:pt>
                <c:pt idx="6">
                  <c:v>Depth-31</c:v>
                </c:pt>
              </c:strCache>
            </c:strRef>
          </c:cat>
          <c:val>
            <c:numRef>
              <c:f>MultiNB!$B$3:$H$3</c:f>
              <c:numCache>
                <c:formatCode>General</c:formatCode>
                <c:ptCount val="7"/>
                <c:pt idx="0">
                  <c:v>0.78151260504201603</c:v>
                </c:pt>
                <c:pt idx="1">
                  <c:v>0.751512605042016</c:v>
                </c:pt>
                <c:pt idx="2">
                  <c:v>0.72151260504201598</c:v>
                </c:pt>
                <c:pt idx="3">
                  <c:v>0.76151260504201601</c:v>
                </c:pt>
                <c:pt idx="4">
                  <c:v>0.78151260504201603</c:v>
                </c:pt>
                <c:pt idx="5">
                  <c:v>0.78151260504201603</c:v>
                </c:pt>
                <c:pt idx="6">
                  <c:v>0.78151260504201603</c:v>
                </c:pt>
              </c:numCache>
            </c:numRef>
          </c:val>
          <c:extLst>
            <c:ext xmlns:c16="http://schemas.microsoft.com/office/drawing/2014/chart" uri="{C3380CC4-5D6E-409C-BE32-E72D297353CC}">
              <c16:uniqueId val="{00000001-9A66-477B-ACA5-C4110A04A155}"/>
            </c:ext>
          </c:extLst>
        </c:ser>
        <c:dLbls>
          <c:showLegendKey val="0"/>
          <c:showVal val="0"/>
          <c:showCatName val="0"/>
          <c:showSerName val="0"/>
          <c:showPercent val="0"/>
          <c:showBubbleSize val="0"/>
        </c:dLbls>
        <c:gapWidth val="219"/>
        <c:overlap val="-27"/>
        <c:axId val="568107320"/>
        <c:axId val="568107640"/>
      </c:barChart>
      <c:catAx>
        <c:axId val="568107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68107640"/>
        <c:crosses val="autoZero"/>
        <c:auto val="1"/>
        <c:lblAlgn val="ctr"/>
        <c:lblOffset val="100"/>
        <c:noMultiLvlLbl val="0"/>
      </c:catAx>
      <c:valAx>
        <c:axId val="56810764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568107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8939A-0A3D-4E6A-90F6-34A12C4A291D}"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C0F97222-D803-4D88-9607-9AAB442A100F}">
      <dgm:prSet/>
      <dgm:spPr/>
      <dgm:t>
        <a:bodyPr/>
        <a:lstStyle/>
        <a:p>
          <a:r>
            <a:rPr lang="en-IN" dirty="0"/>
            <a:t>1. Our project is about building a machine learning model which analyses review based on performance thereby generating a score and use sentimental analysis to check the polarity of situation wherein it can be a deciding factor.</a:t>
          </a:r>
          <a:endParaRPr lang="en-US" dirty="0"/>
        </a:p>
      </dgm:t>
    </dgm:pt>
    <dgm:pt modelId="{3AC0D4C4-CE93-4A95-98E8-64F361554DA1}" type="parTrans" cxnId="{132708AC-3ED1-419D-92E4-87240B998794}">
      <dgm:prSet/>
      <dgm:spPr/>
      <dgm:t>
        <a:bodyPr/>
        <a:lstStyle/>
        <a:p>
          <a:endParaRPr lang="en-US"/>
        </a:p>
      </dgm:t>
    </dgm:pt>
    <dgm:pt modelId="{05911DAE-475D-411A-B6E9-AE244EA79785}" type="sibTrans" cxnId="{132708AC-3ED1-419D-92E4-87240B998794}">
      <dgm:prSet/>
      <dgm:spPr/>
      <dgm:t>
        <a:bodyPr/>
        <a:lstStyle/>
        <a:p>
          <a:endParaRPr lang="en-US"/>
        </a:p>
      </dgm:t>
    </dgm:pt>
    <dgm:pt modelId="{012B4C30-BC27-4400-8EF8-886743388469}">
      <dgm:prSet/>
      <dgm:spPr/>
      <dgm:t>
        <a:bodyPr/>
        <a:lstStyle/>
        <a:p>
          <a:r>
            <a:rPr lang="en-IN" dirty="0"/>
            <a:t>2. Our project is about building a machine learning model which analyses review based on performance thereby generating a score and use sentimental analysis to check the polarity of situation wherein it can be a deciding factor.</a:t>
          </a:r>
          <a:endParaRPr lang="en-US" dirty="0"/>
        </a:p>
      </dgm:t>
    </dgm:pt>
    <dgm:pt modelId="{46567DD0-3490-48F6-9F28-FC210DF7614C}" type="parTrans" cxnId="{7BA1DA8E-D2E3-4217-9E0D-9D47717CF91A}">
      <dgm:prSet/>
      <dgm:spPr/>
      <dgm:t>
        <a:bodyPr/>
        <a:lstStyle/>
        <a:p>
          <a:endParaRPr lang="en-US"/>
        </a:p>
      </dgm:t>
    </dgm:pt>
    <dgm:pt modelId="{CD973185-206F-492D-8FCF-8374BCFE0C13}" type="sibTrans" cxnId="{7BA1DA8E-D2E3-4217-9E0D-9D47717CF91A}">
      <dgm:prSet/>
      <dgm:spPr/>
      <dgm:t>
        <a:bodyPr/>
        <a:lstStyle/>
        <a:p>
          <a:endParaRPr lang="en-US"/>
        </a:p>
      </dgm:t>
    </dgm:pt>
    <dgm:pt modelId="{40546313-57B8-4EC3-B373-75E51B37E276}">
      <dgm:prSet/>
      <dgm:spPr/>
      <dgm:t>
        <a:bodyPr/>
        <a:lstStyle/>
        <a:p>
          <a:r>
            <a:rPr lang="en-IN" dirty="0"/>
            <a:t>3. we tend to remove unpleasant or derogatory terms which affects the mental well-being of users or people who reads the reviews, last but not least we plan on automating this manual label thus reducing the time which the user of the product spends on it and creating a safe and healthy platform for all</a:t>
          </a:r>
          <a:endParaRPr lang="en-US" dirty="0"/>
        </a:p>
      </dgm:t>
    </dgm:pt>
    <dgm:pt modelId="{8969CCE7-A56F-47F9-8CCB-E474A5350438}" type="parTrans" cxnId="{B311216D-0FC4-4ACE-9B87-A93D93ED49CA}">
      <dgm:prSet/>
      <dgm:spPr/>
      <dgm:t>
        <a:bodyPr/>
        <a:lstStyle/>
        <a:p>
          <a:endParaRPr lang="en-US"/>
        </a:p>
      </dgm:t>
    </dgm:pt>
    <dgm:pt modelId="{E39E83DA-35B3-4FDD-A5E8-771F2CBCBF78}" type="sibTrans" cxnId="{B311216D-0FC4-4ACE-9B87-A93D93ED49CA}">
      <dgm:prSet/>
      <dgm:spPr/>
      <dgm:t>
        <a:bodyPr/>
        <a:lstStyle/>
        <a:p>
          <a:endParaRPr lang="en-US"/>
        </a:p>
      </dgm:t>
    </dgm:pt>
    <dgm:pt modelId="{A3EECCBC-3B28-4189-ADCE-EED21BC81A68}" type="pres">
      <dgm:prSet presAssocID="{5E98939A-0A3D-4E6A-90F6-34A12C4A291D}" presName="linear" presStyleCnt="0">
        <dgm:presLayoutVars>
          <dgm:animLvl val="lvl"/>
          <dgm:resizeHandles val="exact"/>
        </dgm:presLayoutVars>
      </dgm:prSet>
      <dgm:spPr/>
    </dgm:pt>
    <dgm:pt modelId="{FA9084A4-D022-46F2-B817-DACFB3968481}" type="pres">
      <dgm:prSet presAssocID="{C0F97222-D803-4D88-9607-9AAB442A100F}" presName="parentText" presStyleLbl="node1" presStyleIdx="0" presStyleCnt="3">
        <dgm:presLayoutVars>
          <dgm:chMax val="0"/>
          <dgm:bulletEnabled val="1"/>
        </dgm:presLayoutVars>
      </dgm:prSet>
      <dgm:spPr/>
    </dgm:pt>
    <dgm:pt modelId="{C1C72C06-6F5F-41F1-885A-63D4B553172C}" type="pres">
      <dgm:prSet presAssocID="{05911DAE-475D-411A-B6E9-AE244EA79785}" presName="spacer" presStyleCnt="0"/>
      <dgm:spPr/>
    </dgm:pt>
    <dgm:pt modelId="{341C1C4F-5CAF-486C-B532-C2E05FD5B6B1}" type="pres">
      <dgm:prSet presAssocID="{012B4C30-BC27-4400-8EF8-886743388469}" presName="parentText" presStyleLbl="node1" presStyleIdx="1" presStyleCnt="3">
        <dgm:presLayoutVars>
          <dgm:chMax val="0"/>
          <dgm:bulletEnabled val="1"/>
        </dgm:presLayoutVars>
      </dgm:prSet>
      <dgm:spPr/>
    </dgm:pt>
    <dgm:pt modelId="{B44FAFD1-300F-4985-A49D-AE85695D9EA7}" type="pres">
      <dgm:prSet presAssocID="{CD973185-206F-492D-8FCF-8374BCFE0C13}" presName="spacer" presStyleCnt="0"/>
      <dgm:spPr/>
    </dgm:pt>
    <dgm:pt modelId="{4926A8BB-5BFE-4A45-A83D-F4A5C1329840}" type="pres">
      <dgm:prSet presAssocID="{40546313-57B8-4EC3-B373-75E51B37E276}" presName="parentText" presStyleLbl="node1" presStyleIdx="2" presStyleCnt="3">
        <dgm:presLayoutVars>
          <dgm:chMax val="0"/>
          <dgm:bulletEnabled val="1"/>
        </dgm:presLayoutVars>
      </dgm:prSet>
      <dgm:spPr/>
    </dgm:pt>
  </dgm:ptLst>
  <dgm:cxnLst>
    <dgm:cxn modelId="{5451C031-8A0D-419C-90CB-F04DC9A1A19C}" type="presOf" srcId="{012B4C30-BC27-4400-8EF8-886743388469}" destId="{341C1C4F-5CAF-486C-B532-C2E05FD5B6B1}" srcOrd="0" destOrd="0" presId="urn:microsoft.com/office/officeart/2005/8/layout/vList2"/>
    <dgm:cxn modelId="{00F59B3B-E394-436A-AEEA-40DEEEF3491C}" type="presOf" srcId="{C0F97222-D803-4D88-9607-9AAB442A100F}" destId="{FA9084A4-D022-46F2-B817-DACFB3968481}" srcOrd="0" destOrd="0" presId="urn:microsoft.com/office/officeart/2005/8/layout/vList2"/>
    <dgm:cxn modelId="{9FE06763-36DD-4381-90E5-7FBBB4171C69}" type="presOf" srcId="{40546313-57B8-4EC3-B373-75E51B37E276}" destId="{4926A8BB-5BFE-4A45-A83D-F4A5C1329840}" srcOrd="0" destOrd="0" presId="urn:microsoft.com/office/officeart/2005/8/layout/vList2"/>
    <dgm:cxn modelId="{B311216D-0FC4-4ACE-9B87-A93D93ED49CA}" srcId="{5E98939A-0A3D-4E6A-90F6-34A12C4A291D}" destId="{40546313-57B8-4EC3-B373-75E51B37E276}" srcOrd="2" destOrd="0" parTransId="{8969CCE7-A56F-47F9-8CCB-E474A5350438}" sibTransId="{E39E83DA-35B3-4FDD-A5E8-771F2CBCBF78}"/>
    <dgm:cxn modelId="{AE834356-9FA2-4240-BFEC-67A004AABD7D}" type="presOf" srcId="{5E98939A-0A3D-4E6A-90F6-34A12C4A291D}" destId="{A3EECCBC-3B28-4189-ADCE-EED21BC81A68}" srcOrd="0" destOrd="0" presId="urn:microsoft.com/office/officeart/2005/8/layout/vList2"/>
    <dgm:cxn modelId="{7BA1DA8E-D2E3-4217-9E0D-9D47717CF91A}" srcId="{5E98939A-0A3D-4E6A-90F6-34A12C4A291D}" destId="{012B4C30-BC27-4400-8EF8-886743388469}" srcOrd="1" destOrd="0" parTransId="{46567DD0-3490-48F6-9F28-FC210DF7614C}" sibTransId="{CD973185-206F-492D-8FCF-8374BCFE0C13}"/>
    <dgm:cxn modelId="{132708AC-3ED1-419D-92E4-87240B998794}" srcId="{5E98939A-0A3D-4E6A-90F6-34A12C4A291D}" destId="{C0F97222-D803-4D88-9607-9AAB442A100F}" srcOrd="0" destOrd="0" parTransId="{3AC0D4C4-CE93-4A95-98E8-64F361554DA1}" sibTransId="{05911DAE-475D-411A-B6E9-AE244EA79785}"/>
    <dgm:cxn modelId="{2A44B404-C5E7-4751-BEF3-D48EA1F7825F}" type="presParOf" srcId="{A3EECCBC-3B28-4189-ADCE-EED21BC81A68}" destId="{FA9084A4-D022-46F2-B817-DACFB3968481}" srcOrd="0" destOrd="0" presId="urn:microsoft.com/office/officeart/2005/8/layout/vList2"/>
    <dgm:cxn modelId="{669BE491-23CB-4C3A-BC48-E4A32AB542A7}" type="presParOf" srcId="{A3EECCBC-3B28-4189-ADCE-EED21BC81A68}" destId="{C1C72C06-6F5F-41F1-885A-63D4B553172C}" srcOrd="1" destOrd="0" presId="urn:microsoft.com/office/officeart/2005/8/layout/vList2"/>
    <dgm:cxn modelId="{B53F2313-2436-46F5-9B00-5EF84BCA59BD}" type="presParOf" srcId="{A3EECCBC-3B28-4189-ADCE-EED21BC81A68}" destId="{341C1C4F-5CAF-486C-B532-C2E05FD5B6B1}" srcOrd="2" destOrd="0" presId="urn:microsoft.com/office/officeart/2005/8/layout/vList2"/>
    <dgm:cxn modelId="{8F817302-9996-451B-AF1D-9045340790A9}" type="presParOf" srcId="{A3EECCBC-3B28-4189-ADCE-EED21BC81A68}" destId="{B44FAFD1-300F-4985-A49D-AE85695D9EA7}" srcOrd="3" destOrd="0" presId="urn:microsoft.com/office/officeart/2005/8/layout/vList2"/>
    <dgm:cxn modelId="{5002C50E-D946-4507-AFAD-65CFDA2AAC82}" type="presParOf" srcId="{A3EECCBC-3B28-4189-ADCE-EED21BC81A68}" destId="{4926A8BB-5BFE-4A45-A83D-F4A5C132984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084A4-D022-46F2-B817-DACFB3968481}">
      <dsp:nvSpPr>
        <dsp:cNvPr id="0" name=""/>
        <dsp:cNvSpPr/>
      </dsp:nvSpPr>
      <dsp:spPr>
        <a:xfrm>
          <a:off x="0" y="175369"/>
          <a:ext cx="5393361" cy="130473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1. Our project is about building a machine learning model which analyses review based on performance thereby generating a score and use sentimental analysis to check the polarity of situation wherein it can be a deciding factor.</a:t>
          </a:r>
          <a:endParaRPr lang="en-US" sz="1500" kern="1200" dirty="0"/>
        </a:p>
      </dsp:txBody>
      <dsp:txXfrm>
        <a:off x="63692" y="239061"/>
        <a:ext cx="5265977" cy="1177348"/>
      </dsp:txXfrm>
    </dsp:sp>
    <dsp:sp modelId="{341C1C4F-5CAF-486C-B532-C2E05FD5B6B1}">
      <dsp:nvSpPr>
        <dsp:cNvPr id="0" name=""/>
        <dsp:cNvSpPr/>
      </dsp:nvSpPr>
      <dsp:spPr>
        <a:xfrm>
          <a:off x="0" y="1523302"/>
          <a:ext cx="5393361" cy="130473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2. Our project is about building a machine learning model which analyses review based on performance thereby generating a score and use sentimental analysis to check the polarity of situation wherein it can be a deciding factor.</a:t>
          </a:r>
          <a:endParaRPr lang="en-US" sz="1500" kern="1200" dirty="0"/>
        </a:p>
      </dsp:txBody>
      <dsp:txXfrm>
        <a:off x="63692" y="1586994"/>
        <a:ext cx="5265977" cy="1177348"/>
      </dsp:txXfrm>
    </dsp:sp>
    <dsp:sp modelId="{4926A8BB-5BFE-4A45-A83D-F4A5C1329840}">
      <dsp:nvSpPr>
        <dsp:cNvPr id="0" name=""/>
        <dsp:cNvSpPr/>
      </dsp:nvSpPr>
      <dsp:spPr>
        <a:xfrm>
          <a:off x="0" y="2871235"/>
          <a:ext cx="5393361" cy="130473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3. we tend to remove unpleasant or derogatory terms which affects the mental well-being of users or people who reads the reviews, last but not least we plan on automating this manual label thus reducing the time which the user of the product spends on it and creating a safe and healthy platform for all</a:t>
          </a:r>
          <a:endParaRPr lang="en-US" sz="1500" kern="1200" dirty="0"/>
        </a:p>
      </dsp:txBody>
      <dsp:txXfrm>
        <a:off x="63692" y="2934927"/>
        <a:ext cx="5265977" cy="11773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12/4/2021</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12/4/2021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12</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8456-8DD0-4583-BB6B-464589B0D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C90C9D-842B-4B8C-A92A-A05DB1005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ADF166-B7AF-44B3-B0A9-2F010981499E}"/>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B6A4DDD3-1A1B-4CBC-8286-B7907C91C3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EBE671-69D4-4D73-9996-D2588E051E1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755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696E-B32F-4BB0-A3ED-80BCF1853D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9C3E4-3EAF-4567-9467-701571A8FA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224C8-9096-4185-9C97-A580EF197546}"/>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7635465C-E46E-4A18-A5D3-4F0CAE7CBA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AE0E36-95B7-49AA-8EFC-8177C3F7FF4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808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7086A4-C96B-4923-8A9B-1279B929F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81D384-0BE1-4BF6-86BC-6A9BF10AE7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F95E9-F2D2-4425-BF20-0F15713098F0}"/>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39DCD433-5512-45AB-869E-FD0C3E51B2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CA157A-31F0-4D8E-AE3E-1AE66DAD477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18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345-C197-4AB0-848B-6CF57C043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A5E2B8-B720-47E4-A07D-3E2856C91E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7EB17-23DA-45A5-8199-B74F65AFB709}"/>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564061DD-8861-4A6F-B60C-C44AD3B8D7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905B73-A5F4-417E-8DB5-CC1A5F0AB8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613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9B43-CB0F-4A8D-BB37-E448F1D54C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421CA6-03BF-4E82-87E5-CC12C508E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73F191-4663-4D53-ACC4-10D08642AA79}"/>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E24E95C0-E568-460F-85D2-D35CA58EF9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F3649B-5501-42AC-B510-9B0D548A5D1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744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5E06-F85D-4807-8CEA-93BF98D0C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C8661-2D4A-44EC-8D38-8834E2C471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DB9E9A-056A-4A37-87C5-7A3382B609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03E03D-E185-48A3-9C61-075547C88180}"/>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6" name="Footer Placeholder 5">
            <a:extLst>
              <a:ext uri="{FF2B5EF4-FFF2-40B4-BE49-F238E27FC236}">
                <a16:creationId xmlns:a16="http://schemas.microsoft.com/office/drawing/2014/main" id="{25E68CCF-29D6-4FD5-A212-77D762288E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9ABDD5-09DB-46B5-A2B3-94365747B27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131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D57F-609E-40BF-AE76-AD9772DFA4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F0C7D9-F253-476C-A959-F8BF879802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03FE6-AED5-4F66-9B81-47487014BE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E89A6D-F957-432A-9F62-7C26C3D30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3D1AE-5FE1-494C-8CB6-193B00CC93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1AA57B-2A57-4E08-AF57-DF0A32C326D8}"/>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8" name="Footer Placeholder 7">
            <a:extLst>
              <a:ext uri="{FF2B5EF4-FFF2-40B4-BE49-F238E27FC236}">
                <a16:creationId xmlns:a16="http://schemas.microsoft.com/office/drawing/2014/main" id="{F24DEB1B-C9C6-491A-9178-181B5432B9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7482CBE-B449-4850-B908-D0509526BE0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523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9EDD-B2C6-4A2F-B3C7-DC80B99349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C07C8E-65F0-4033-A426-818072B45DEE}"/>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4" name="Footer Placeholder 3">
            <a:extLst>
              <a:ext uri="{FF2B5EF4-FFF2-40B4-BE49-F238E27FC236}">
                <a16:creationId xmlns:a16="http://schemas.microsoft.com/office/drawing/2014/main" id="{A5078541-4539-4556-96C3-67B241BB49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060916C-D8BE-47EF-B455-A8FB2622A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5838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6EEA3-2599-4048-8AA7-B05B13A739D4}"/>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3" name="Footer Placeholder 2">
            <a:extLst>
              <a:ext uri="{FF2B5EF4-FFF2-40B4-BE49-F238E27FC236}">
                <a16:creationId xmlns:a16="http://schemas.microsoft.com/office/drawing/2014/main" id="{D101FAC7-5E2F-4ED7-85FF-5357C116675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DE8763-A534-47A0-9DD7-D95DC0109FE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13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F4D0-7F75-4B64-8C14-3F0449F20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1B74A3-88F6-4F50-A9AC-69A619CCC4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5DE019-3AA0-485C-93C6-DE9695972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13CD-D9BF-4023-BEE4-46316401FAE6}"/>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6" name="Footer Placeholder 5">
            <a:extLst>
              <a:ext uri="{FF2B5EF4-FFF2-40B4-BE49-F238E27FC236}">
                <a16:creationId xmlns:a16="http://schemas.microsoft.com/office/drawing/2014/main" id="{231E0FC8-A5D0-4747-ADF3-8D285E9101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0A743D-F910-4C51-AA6F-1C92B6C844F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44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95B4-69B7-4E93-B3A1-E9BAC2331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E83710-8486-4ADA-B6F5-055DD63C6F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ECD11-00A1-45AA-A56C-FAC9B6A88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1B4E3-EAC8-4631-9326-3B1F12F03F3D}"/>
              </a:ext>
            </a:extLst>
          </p:cNvPr>
          <p:cNvSpPr>
            <a:spLocks noGrp="1"/>
          </p:cNvSpPr>
          <p:nvPr>
            <p:ph type="dt" sz="half" idx="10"/>
          </p:nvPr>
        </p:nvSpPr>
        <p:spPr/>
        <p:txBody>
          <a:bodyPr/>
          <a:lstStyle/>
          <a:p>
            <a:fld id="{B61BEF0D-F0BB-DE4B-95CE-6DB70DBA9567}" type="datetimeFigureOut">
              <a:rPr lang="en-US" smtClean="0"/>
              <a:pPr/>
              <a:t>12/4/2021</a:t>
            </a:fld>
            <a:endParaRPr lang="en-US" dirty="0"/>
          </a:p>
        </p:txBody>
      </p:sp>
      <p:sp>
        <p:nvSpPr>
          <p:cNvPr id="6" name="Footer Placeholder 5">
            <a:extLst>
              <a:ext uri="{FF2B5EF4-FFF2-40B4-BE49-F238E27FC236}">
                <a16:creationId xmlns:a16="http://schemas.microsoft.com/office/drawing/2014/main" id="{953D3DCE-8197-4A87-A39E-1D05D3DE40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543158-258A-445D-8C88-CEDAF65335F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709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FDD042-D6A4-4FB8-A3D2-A647CA90AA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513B25-AFA0-43C8-8339-E69763CD5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E69C8-3E2F-434E-A4CC-AAEDF34C0B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12/4/2021</a:t>
            </a:fld>
            <a:endParaRPr lang="en-US" dirty="0"/>
          </a:p>
        </p:txBody>
      </p:sp>
      <p:sp>
        <p:nvSpPr>
          <p:cNvPr id="5" name="Footer Placeholder 4">
            <a:extLst>
              <a:ext uri="{FF2B5EF4-FFF2-40B4-BE49-F238E27FC236}">
                <a16:creationId xmlns:a16="http://schemas.microsoft.com/office/drawing/2014/main" id="{B4330D7A-60BD-45D8-9244-3FED1F322A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B04565-95FD-49A4-8486-696468668D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96783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20" y="10"/>
            <a:ext cx="12191980"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23338" y="507304"/>
            <a:ext cx="7029232" cy="4045907"/>
          </a:xfrm>
        </p:spPr>
        <p:txBody>
          <a:bodyPr anchor="ctr">
            <a:noAutofit/>
          </a:bodyPr>
          <a:lstStyle/>
          <a:p>
            <a:pPr algn="l"/>
            <a:r>
              <a:rPr lang="en-US" sz="11700" b="1" dirty="0"/>
              <a:t>Review </a:t>
            </a:r>
            <a:br>
              <a:rPr lang="en-US" sz="11700" b="1" dirty="0"/>
            </a:br>
            <a:r>
              <a:rPr lang="en-US" sz="11700" b="1" dirty="0"/>
              <a:t>Sentylis</a:t>
            </a:r>
          </a:p>
        </p:txBody>
      </p:sp>
      <p:pic>
        <p:nvPicPr>
          <p:cNvPr id="6" name="Picture 5" descr="Text&#10;&#10;Description automatically generated">
            <a:extLst>
              <a:ext uri="{FF2B5EF4-FFF2-40B4-BE49-F238E27FC236}">
                <a16:creationId xmlns:a16="http://schemas.microsoft.com/office/drawing/2014/main" id="{2AC85F4E-F3F7-490F-911E-D708C1EA9FFC}"/>
              </a:ext>
            </a:extLst>
          </p:cNvPr>
          <p:cNvPicPr>
            <a:picLocks noChangeAspect="1"/>
          </p:cNvPicPr>
          <p:nvPr/>
        </p:nvPicPr>
        <p:blipFill>
          <a:blip r:embed="rId6"/>
          <a:stretch>
            <a:fillRect/>
          </a:stretch>
        </p:blipFill>
        <p:spPr>
          <a:xfrm>
            <a:off x="8081822" y="5104356"/>
            <a:ext cx="3749054" cy="1274679"/>
          </a:xfrm>
          <a:prstGeom prst="rect">
            <a:avLst/>
          </a:prstGeom>
        </p:spPr>
      </p:pic>
      <p:sp>
        <p:nvSpPr>
          <p:cNvPr id="4" name="Rectangle 3">
            <a:extLst>
              <a:ext uri="{FF2B5EF4-FFF2-40B4-BE49-F238E27FC236}">
                <a16:creationId xmlns:a16="http://schemas.microsoft.com/office/drawing/2014/main" id="{EE9B46D7-27EE-43CB-B2E8-790DF408DF7F}"/>
              </a:ext>
            </a:extLst>
          </p:cNvPr>
          <p:cNvSpPr/>
          <p:nvPr/>
        </p:nvSpPr>
        <p:spPr>
          <a:xfrm>
            <a:off x="950836" y="4550421"/>
            <a:ext cx="4352987" cy="1384995"/>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Team Members: </a:t>
            </a:r>
            <a:b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2400" dirty="0">
                <a:solidFill>
                  <a:schemeClr val="accent6">
                    <a:lumMod val="75000"/>
                  </a:schemeClr>
                </a:solidFill>
              </a:rPr>
              <a:t>Yelda Jaswant Naidu (E19CSE071)</a:t>
            </a:r>
          </a:p>
          <a:p>
            <a:pPr algn="ctr"/>
            <a:r>
              <a:rPr lang="en-US" sz="2400" dirty="0">
                <a:solidFill>
                  <a:schemeClr val="accent6">
                    <a:lumMod val="75000"/>
                  </a:schemeClr>
                </a:solidFill>
              </a:rPr>
              <a:t>Vamsi Jangala (E19CSE054) </a:t>
            </a:r>
            <a:endParaRPr lang="en-US" sz="2400" b="1" cap="none" spc="0" dirty="0">
              <a:ln w="9525">
                <a:solidFill>
                  <a:schemeClr val="bg1"/>
                </a:solidFill>
                <a:prstDash val="solid"/>
              </a:ln>
              <a:solidFill>
                <a:schemeClr val="accent6">
                  <a:lumMod val="75000"/>
                </a:schemeClr>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D05C5-03A0-465F-9465-D95DFE79AF58}"/>
              </a:ext>
            </a:extLst>
          </p:cNvPr>
          <p:cNvSpPr>
            <a:spLocks noGrp="1"/>
          </p:cNvSpPr>
          <p:nvPr>
            <p:ph type="title"/>
          </p:nvPr>
        </p:nvSpPr>
        <p:spPr>
          <a:xfrm>
            <a:off x="645065" y="1463040"/>
            <a:ext cx="3796306" cy="2690949"/>
          </a:xfrm>
        </p:spPr>
        <p:txBody>
          <a:bodyPr anchor="t">
            <a:normAutofit/>
          </a:bodyPr>
          <a:lstStyle/>
          <a:p>
            <a:r>
              <a:rPr lang="en-US" sz="4800" dirty="0"/>
              <a:t>REFERENCES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36C60D-A5EA-4D20-9CFB-3F521962C57D}"/>
              </a:ext>
            </a:extLst>
          </p:cNvPr>
          <p:cNvSpPr>
            <a:spLocks noGrp="1"/>
          </p:cNvSpPr>
          <p:nvPr>
            <p:ph idx="1"/>
          </p:nvPr>
        </p:nvSpPr>
        <p:spPr>
          <a:xfrm>
            <a:off x="5656218" y="1463039"/>
            <a:ext cx="5542387" cy="4300447"/>
          </a:xfrm>
        </p:spPr>
        <p:txBody>
          <a:bodyPr anchor="t">
            <a:normAutofit/>
          </a:bodyPr>
          <a:lstStyle/>
          <a:p>
            <a:pPr indent="-457200">
              <a:spcBef>
                <a:spcPts val="0"/>
              </a:spcBef>
              <a:spcAft>
                <a:spcPts val="600"/>
              </a:spcAft>
              <a:buFont typeface="Wingdings" panose="05000000000000000000" pitchFamily="2" charset="2"/>
              <a:buChar char="q"/>
            </a:pPr>
            <a:r>
              <a:rPr lang="en-IN" sz="1200" dirty="0">
                <a:effectLst/>
                <a:latin typeface="Times New Roman" panose="02020603050405020304" pitchFamily="18" charset="0"/>
              </a:rPr>
              <a:t>[</a:t>
            </a:r>
            <a:r>
              <a:rPr lang="en-IN" sz="1200" dirty="0">
                <a:effectLst/>
                <a:latin typeface="Calibri Light" panose="020F0302020204030204" pitchFamily="34" charset="0"/>
                <a:ea typeface="Times New Roman" panose="02020603050405020304" pitchFamily="18" charset="0"/>
              </a:rPr>
              <a:t>1] S. Rani and P. Kumar, "A Sentiment Analysis System to Improve Teaching and Learning," in Computer, vol. 50, no. 5, pp. 36-43, May 2017, Doi: 10.1109/MC.2017.133.\\</a:t>
            </a:r>
          </a:p>
          <a:p>
            <a:pPr>
              <a:spcBef>
                <a:spcPts val="0"/>
              </a:spcBef>
              <a:spcAft>
                <a:spcPts val="600"/>
              </a:spcAft>
              <a:buFont typeface="Wingdings" panose="05000000000000000000" pitchFamily="2" charset="2"/>
              <a:buChar char="q"/>
            </a:pPr>
            <a:endParaRPr lang="en-IN" sz="1200" dirty="0">
              <a:effectLst/>
              <a:latin typeface="Times New Roman" panose="02020603050405020304" pitchFamily="18" charset="0"/>
            </a:endParaRPr>
          </a:p>
          <a:p>
            <a:pPr indent="-457200">
              <a:spcBef>
                <a:spcPts val="0"/>
              </a:spcBef>
              <a:spcAft>
                <a:spcPts val="600"/>
              </a:spcAft>
              <a:buFont typeface="Wingdings" panose="05000000000000000000" pitchFamily="2" charset="2"/>
              <a:buChar char="q"/>
            </a:pPr>
            <a:r>
              <a:rPr lang="en-US" sz="1200" dirty="0">
                <a:effectLst/>
                <a:latin typeface="Calibri Light" panose="020F0302020204030204" pitchFamily="34" charset="0"/>
                <a:ea typeface="Times New Roman" panose="02020603050405020304" pitchFamily="18" charset="0"/>
              </a:rPr>
              <a:t>[2] K. L. S. Kumar, J. Desai and J. Majumdar, "Opinion mining and sentiment analysis on online customer review," 2016 IEEE International Conference on Computational Intelligence and Computing Research (ICCIC), 2016, pp. 1-4, </a:t>
            </a:r>
            <a:r>
              <a:rPr lang="en-US" sz="1200" dirty="0" err="1">
                <a:effectLst/>
                <a:latin typeface="Calibri Light" panose="020F0302020204030204" pitchFamily="34" charset="0"/>
                <a:ea typeface="Times New Roman" panose="02020603050405020304" pitchFamily="18" charset="0"/>
              </a:rPr>
              <a:t>doi</a:t>
            </a:r>
            <a:r>
              <a:rPr lang="en-US" sz="1200" dirty="0">
                <a:effectLst/>
                <a:latin typeface="Calibri Light" panose="020F0302020204030204" pitchFamily="34" charset="0"/>
                <a:ea typeface="Times New Roman" panose="02020603050405020304" pitchFamily="18" charset="0"/>
              </a:rPr>
              <a:t>: 10.1109/ICCIC.2016.7919584. \\</a:t>
            </a:r>
          </a:p>
          <a:p>
            <a:pPr>
              <a:spcBef>
                <a:spcPts val="0"/>
              </a:spcBef>
              <a:spcAft>
                <a:spcPts val="600"/>
              </a:spcAft>
              <a:buFont typeface="Wingdings" panose="05000000000000000000" pitchFamily="2" charset="2"/>
              <a:buChar char="q"/>
            </a:pPr>
            <a:endParaRPr lang="en-US" sz="1200" dirty="0">
              <a:effectLst/>
              <a:latin typeface="Times New Roman" panose="02020603050405020304" pitchFamily="18" charset="0"/>
            </a:endParaRPr>
          </a:p>
          <a:p>
            <a:pPr indent="-457200">
              <a:spcBef>
                <a:spcPts val="0"/>
              </a:spcBef>
              <a:spcAft>
                <a:spcPts val="600"/>
              </a:spcAft>
              <a:buFont typeface="Wingdings" panose="05000000000000000000" pitchFamily="2" charset="2"/>
              <a:buChar char="q"/>
            </a:pPr>
            <a:r>
              <a:rPr lang="en-US" sz="1200" dirty="0">
                <a:effectLst/>
                <a:latin typeface="Calibri Light" panose="020F0302020204030204" pitchFamily="34" charset="0"/>
                <a:ea typeface="Times New Roman" panose="02020603050405020304" pitchFamily="18" charset="0"/>
              </a:rPr>
              <a:t>[3]D. Zimbra, M. </a:t>
            </a:r>
            <a:r>
              <a:rPr lang="en-US" sz="1200" dirty="0" err="1">
                <a:effectLst/>
                <a:latin typeface="Calibri Light" panose="020F0302020204030204" pitchFamily="34" charset="0"/>
                <a:ea typeface="Times New Roman" panose="02020603050405020304" pitchFamily="18" charset="0"/>
              </a:rPr>
              <a:t>Ghiassi</a:t>
            </a:r>
            <a:r>
              <a:rPr lang="en-US" sz="1200" dirty="0">
                <a:effectLst/>
                <a:latin typeface="Calibri Light" panose="020F0302020204030204" pitchFamily="34" charset="0"/>
                <a:ea typeface="Times New Roman" panose="02020603050405020304" pitchFamily="18" charset="0"/>
              </a:rPr>
              <a:t> and S. Lee, "Brand-Related Twitter Sentiment Analysis Using Feature Engineering and the Dynamic Architecture for Artificial Neural Networks," 2016 49th Hawaii International Conference on System Sciences (HICSS), 2016, pp. 1930-1938, Doi: 10.1109/HICSS.2016.244.\\ </a:t>
            </a:r>
          </a:p>
          <a:p>
            <a:pPr>
              <a:spcBef>
                <a:spcPts val="0"/>
              </a:spcBef>
              <a:spcAft>
                <a:spcPts val="600"/>
              </a:spcAft>
              <a:buFont typeface="Wingdings" panose="05000000000000000000" pitchFamily="2" charset="2"/>
              <a:buChar char="q"/>
            </a:pPr>
            <a:endParaRPr lang="en-US" sz="1200" dirty="0">
              <a:effectLst/>
              <a:latin typeface="Times New Roman" panose="02020603050405020304" pitchFamily="18" charset="0"/>
            </a:endParaRPr>
          </a:p>
          <a:p>
            <a:pPr marR="0" indent="-457200">
              <a:spcBef>
                <a:spcPts val="0"/>
              </a:spcBef>
              <a:spcAft>
                <a:spcPts val="600"/>
              </a:spcAft>
              <a:buFont typeface="Wingdings" panose="05000000000000000000" pitchFamily="2" charset="2"/>
              <a:buChar char="q"/>
            </a:pPr>
            <a:r>
              <a:rPr lang="en-US" sz="1200" dirty="0">
                <a:effectLst/>
                <a:latin typeface="Calibri Light" panose="020F0302020204030204" pitchFamily="34" charset="0"/>
                <a:ea typeface="Times New Roman" panose="02020603050405020304" pitchFamily="18" charset="0"/>
              </a:rPr>
              <a:t>[4] M. H. Abd El-Jawad, R. </a:t>
            </a:r>
            <a:r>
              <a:rPr lang="en-US" sz="1200" dirty="0" err="1">
                <a:effectLst/>
                <a:latin typeface="Calibri Light" panose="020F0302020204030204" pitchFamily="34" charset="0"/>
                <a:ea typeface="Times New Roman" panose="02020603050405020304" pitchFamily="18" charset="0"/>
              </a:rPr>
              <a:t>Hodhod</a:t>
            </a:r>
            <a:r>
              <a:rPr lang="en-US" sz="1200" dirty="0">
                <a:effectLst/>
                <a:latin typeface="Calibri Light" panose="020F0302020204030204" pitchFamily="34" charset="0"/>
                <a:ea typeface="Times New Roman" panose="02020603050405020304" pitchFamily="18" charset="0"/>
              </a:rPr>
              <a:t> and Y. M. K. Omar, "Sentiment Analysis of Social Media Networks Using Machine Learning," 2018 14th International Computer Engineering Conference (ICENCO), 2018, pp. 174-176, </a:t>
            </a:r>
            <a:r>
              <a:rPr lang="en-US" sz="1200" dirty="0" err="1">
                <a:effectLst/>
                <a:latin typeface="Calibri Light" panose="020F0302020204030204" pitchFamily="34" charset="0"/>
                <a:ea typeface="Times New Roman" panose="02020603050405020304" pitchFamily="18" charset="0"/>
              </a:rPr>
              <a:t>doi</a:t>
            </a:r>
            <a:r>
              <a:rPr lang="en-US" sz="1200" dirty="0">
                <a:effectLst/>
                <a:latin typeface="Calibri Light" panose="020F0302020204030204" pitchFamily="34" charset="0"/>
                <a:ea typeface="Times New Roman" panose="02020603050405020304" pitchFamily="18" charset="0"/>
              </a:rPr>
              <a:t>: 10.1109/ICENCO.2018.8636124.\\</a:t>
            </a:r>
          </a:p>
          <a:p>
            <a:pPr marR="0" indent="-457200">
              <a:spcBef>
                <a:spcPts val="0"/>
              </a:spcBef>
              <a:spcAft>
                <a:spcPts val="600"/>
              </a:spcAft>
              <a:buFont typeface="Wingdings" panose="05000000000000000000" pitchFamily="2" charset="2"/>
              <a:buChar char="q"/>
            </a:pPr>
            <a:endParaRPr lang="en-US" sz="1200" dirty="0">
              <a:effectLst/>
              <a:latin typeface="Times New Roman" panose="02020603050405020304" pitchFamily="18" charset="0"/>
            </a:endParaRPr>
          </a:p>
          <a:p>
            <a:pPr marR="0">
              <a:spcBef>
                <a:spcPts val="0"/>
              </a:spcBef>
              <a:spcAft>
                <a:spcPts val="600"/>
              </a:spcAft>
              <a:buFont typeface="Wingdings" panose="05000000000000000000" pitchFamily="2" charset="2"/>
              <a:buChar char="q"/>
            </a:pPr>
            <a:r>
              <a:rPr lang="fr-FR" sz="1200" dirty="0">
                <a:effectLst/>
                <a:latin typeface="Calibri Light" panose="020F0302020204030204" pitchFamily="34" charset="0"/>
                <a:ea typeface="Times New Roman" panose="02020603050405020304" pitchFamily="18" charset="0"/>
              </a:rPr>
              <a:t>Available from:{https://link.springer.com/chapter/10.1007/978-3-030-61702-8_23 }</a:t>
            </a:r>
            <a:endParaRPr lang="fr-FR" sz="1200" dirty="0">
              <a:effectLst/>
              <a:latin typeface="Times New Roman" panose="02020603050405020304" pitchFamily="18" charset="0"/>
            </a:endParaRPr>
          </a:p>
          <a:p>
            <a:pPr marL="0" marR="0" indent="0">
              <a:spcBef>
                <a:spcPts val="0"/>
              </a:spcBef>
              <a:spcAft>
                <a:spcPts val="600"/>
              </a:spcAft>
              <a:buNone/>
            </a:pPr>
            <a:r>
              <a:rPr lang="fr-FR" sz="1000" dirty="0">
                <a:effectLst/>
                <a:latin typeface="Calibri Light" panose="020F0302020204030204" pitchFamily="34" charset="0"/>
                <a:ea typeface="Times New Roman" panose="02020603050405020304" pitchFamily="18" charset="0"/>
              </a:rPr>
              <a:t>https://towardsdatascience.com/sentiment-analysis-concept-analysis-and-applications-6c94d6f58c17</a:t>
            </a:r>
            <a:endParaRPr lang="fr-FR" sz="1000" dirty="0">
              <a:effectLst/>
              <a:latin typeface="Times New Roman" panose="02020603050405020304" pitchFamily="18" charset="0"/>
            </a:endParaRPr>
          </a:p>
          <a:p>
            <a:pPr marL="0" marR="0" indent="0">
              <a:spcBef>
                <a:spcPts val="0"/>
              </a:spcBef>
              <a:spcAft>
                <a:spcPts val="600"/>
              </a:spcAft>
              <a:buNone/>
            </a:pPr>
            <a:endParaRPr lang="fr-FR" sz="1000" dirty="0">
              <a:effectLst/>
              <a:latin typeface="Times New Roman" panose="02020603050405020304" pitchFamily="18" charset="0"/>
            </a:endParaRPr>
          </a:p>
          <a:p>
            <a:pPr marR="0" indent="-457200">
              <a:spcBef>
                <a:spcPts val="0"/>
              </a:spcBef>
              <a:spcAft>
                <a:spcPts val="600"/>
              </a:spcAft>
              <a:buFont typeface="Wingdings" panose="05000000000000000000" pitchFamily="2" charset="2"/>
              <a:buChar char="q"/>
            </a:pPr>
            <a:endParaRPr lang="en-US" sz="1000" dirty="0">
              <a:effectLst/>
              <a:latin typeface="Times New Roman" panose="02020603050405020304" pitchFamily="18" charset="0"/>
            </a:endParaRPr>
          </a:p>
          <a:p>
            <a:pPr marL="0" marR="0">
              <a:spcBef>
                <a:spcPts val="0"/>
              </a:spcBef>
              <a:spcAft>
                <a:spcPts val="600"/>
              </a:spcAft>
            </a:pPr>
            <a:endParaRPr lang="en-US" sz="1000" dirty="0">
              <a:latin typeface="Book Antiqua" panose="020B0604020202020204" pitchFamily="18" charset="0"/>
            </a:endParaRPr>
          </a:p>
        </p:txBody>
      </p:sp>
    </p:spTree>
    <p:extLst>
      <p:ext uri="{BB962C8B-B14F-4D97-AF65-F5344CB8AC3E}">
        <p14:creationId xmlns:p14="http://schemas.microsoft.com/office/powerpoint/2010/main" val="420346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con&#10;&#10;Description automatically generated">
            <a:extLst>
              <a:ext uri="{FF2B5EF4-FFF2-40B4-BE49-F238E27FC236}">
                <a16:creationId xmlns:a16="http://schemas.microsoft.com/office/drawing/2014/main" id="{CF891068-AA9A-4B1D-92F2-B9978CE190C8}"/>
              </a:ext>
            </a:extLst>
          </p:cNvPr>
          <p:cNvPicPr>
            <a:picLocks noChangeAspect="1"/>
          </p:cNvPicPr>
          <p:nvPr/>
        </p:nvPicPr>
        <p:blipFill>
          <a:blip r:embed="rId2"/>
          <a:stretch>
            <a:fillRect/>
          </a:stretch>
        </p:blipFill>
        <p:spPr>
          <a:xfrm>
            <a:off x="5513388" y="642938"/>
            <a:ext cx="1057275" cy="1062038"/>
          </a:xfrm>
          <a:prstGeom prst="rect">
            <a:avLst/>
          </a:prstGeom>
        </p:spPr>
      </p:pic>
      <p:pic>
        <p:nvPicPr>
          <p:cNvPr id="8" name="Picture 7" descr="Icon&#10;&#10;Description automatically generated">
            <a:extLst>
              <a:ext uri="{FF2B5EF4-FFF2-40B4-BE49-F238E27FC236}">
                <a16:creationId xmlns:a16="http://schemas.microsoft.com/office/drawing/2014/main" id="{D673EB5F-56E2-42E3-8032-9B878D7B9750}"/>
              </a:ext>
            </a:extLst>
          </p:cNvPr>
          <p:cNvPicPr>
            <a:picLocks noChangeAspect="1"/>
          </p:cNvPicPr>
          <p:nvPr/>
        </p:nvPicPr>
        <p:blipFill>
          <a:blip r:embed="rId3"/>
          <a:stretch>
            <a:fillRect/>
          </a:stretch>
        </p:blipFill>
        <p:spPr>
          <a:xfrm>
            <a:off x="6638925" y="642938"/>
            <a:ext cx="1062038" cy="1062038"/>
          </a:xfrm>
          <a:prstGeom prst="rect">
            <a:avLst/>
          </a:prstGeom>
        </p:spPr>
      </p:pic>
      <p:pic>
        <p:nvPicPr>
          <p:cNvPr id="6" name="Picture 5" descr="Logo&#10;&#10;Description automatically generated">
            <a:extLst>
              <a:ext uri="{FF2B5EF4-FFF2-40B4-BE49-F238E27FC236}">
                <a16:creationId xmlns:a16="http://schemas.microsoft.com/office/drawing/2014/main" id="{532C42D7-89D1-49E0-9482-4D46526D3968}"/>
              </a:ext>
            </a:extLst>
          </p:cNvPr>
          <p:cNvPicPr>
            <a:picLocks noChangeAspect="1"/>
          </p:cNvPicPr>
          <p:nvPr/>
        </p:nvPicPr>
        <p:blipFill>
          <a:blip r:embed="rId4"/>
          <a:stretch>
            <a:fillRect/>
          </a:stretch>
        </p:blipFill>
        <p:spPr>
          <a:xfrm>
            <a:off x="5513388" y="1773238"/>
            <a:ext cx="2187575" cy="2187575"/>
          </a:xfrm>
          <a:prstGeom prst="rect">
            <a:avLst/>
          </a:prstGeom>
        </p:spPr>
      </p:pic>
      <p:pic>
        <p:nvPicPr>
          <p:cNvPr id="9" name="Picture 8" descr="Logo&#10;&#10;Description automatically generated">
            <a:extLst>
              <a:ext uri="{FF2B5EF4-FFF2-40B4-BE49-F238E27FC236}">
                <a16:creationId xmlns:a16="http://schemas.microsoft.com/office/drawing/2014/main" id="{6BBFD12D-3032-4471-9C9C-6B45082C3FE6}"/>
              </a:ext>
            </a:extLst>
          </p:cNvPr>
          <p:cNvPicPr>
            <a:picLocks noChangeAspect="1"/>
          </p:cNvPicPr>
          <p:nvPr/>
        </p:nvPicPr>
        <p:blipFill>
          <a:blip r:embed="rId5"/>
          <a:stretch>
            <a:fillRect/>
          </a:stretch>
        </p:blipFill>
        <p:spPr>
          <a:xfrm>
            <a:off x="5513388" y="4027488"/>
            <a:ext cx="2187575" cy="2187575"/>
          </a:xfrm>
          <a:prstGeom prst="rect">
            <a:avLst/>
          </a:prstGeom>
        </p:spPr>
      </p:pic>
      <p:pic>
        <p:nvPicPr>
          <p:cNvPr id="5" name="Content Placeholder 4" descr="Text, letter&#10;&#10;Description automatically generated">
            <a:extLst>
              <a:ext uri="{FF2B5EF4-FFF2-40B4-BE49-F238E27FC236}">
                <a16:creationId xmlns:a16="http://schemas.microsoft.com/office/drawing/2014/main" id="{6415D5F4-8DA8-4BD1-8635-B08BC8450757}"/>
              </a:ext>
            </a:extLst>
          </p:cNvPr>
          <p:cNvPicPr>
            <a:picLocks noGrp="1" noChangeAspect="1"/>
          </p:cNvPicPr>
          <p:nvPr>
            <p:ph idx="1"/>
          </p:nvPr>
        </p:nvPicPr>
        <p:blipFill>
          <a:blip r:embed="rId6"/>
          <a:stretch>
            <a:fillRect/>
          </a:stretch>
        </p:blipFill>
        <p:spPr>
          <a:xfrm>
            <a:off x="7769225" y="642938"/>
            <a:ext cx="3724275" cy="5572125"/>
          </a:xfrm>
        </p:spPr>
      </p:pic>
      <p:sp>
        <p:nvSpPr>
          <p:cNvPr id="2" name="Title 1">
            <a:extLst>
              <a:ext uri="{FF2B5EF4-FFF2-40B4-BE49-F238E27FC236}">
                <a16:creationId xmlns:a16="http://schemas.microsoft.com/office/drawing/2014/main" id="{8A8BF606-A27C-4918-8803-961445440D1F}"/>
              </a:ext>
            </a:extLst>
          </p:cNvPr>
          <p:cNvSpPr>
            <a:spLocks noGrp="1"/>
          </p:cNvSpPr>
          <p:nvPr>
            <p:ph type="title"/>
          </p:nvPr>
        </p:nvSpPr>
        <p:spPr>
          <a:xfrm>
            <a:off x="838200" y="811161"/>
            <a:ext cx="3335594" cy="5403370"/>
          </a:xfrm>
        </p:spPr>
        <p:txBody>
          <a:bodyPr>
            <a:normAutofit/>
          </a:bodyPr>
          <a:lstStyle/>
          <a:p>
            <a:r>
              <a:rPr lang="en-US">
                <a:solidFill>
                  <a:srgbClr val="FFFFFF"/>
                </a:solidFill>
              </a:rPr>
              <a:t>Social Media Post</a:t>
            </a:r>
          </a:p>
        </p:txBody>
      </p:sp>
    </p:spTree>
    <p:extLst>
      <p:ext uri="{BB962C8B-B14F-4D97-AF65-F5344CB8AC3E}">
        <p14:creationId xmlns:p14="http://schemas.microsoft.com/office/powerpoint/2010/main" val="24539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2">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34"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325473" y="1924619"/>
            <a:ext cx="5541054" cy="1655378"/>
          </a:xfrm>
        </p:spPr>
        <p:txBody>
          <a:bodyPr>
            <a:normAutofit/>
          </a:bodyPr>
          <a:lstStyle/>
          <a:p>
            <a:r>
              <a:rPr lang="en-US" sz="4400" b="1" dirty="0"/>
              <a:t>Thank </a:t>
            </a:r>
            <a:br>
              <a:rPr lang="en-US" sz="4400" b="1" dirty="0"/>
            </a:br>
            <a:r>
              <a:rPr lang="en-US" sz="4400" dirty="0"/>
              <a:t>You</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6B8D15AA-ED63-4ABA-8C29-CB0463E00F6A}"/>
              </a:ext>
            </a:extLst>
          </p:cNvPr>
          <p:cNvSpPr/>
          <p:nvPr/>
        </p:nvSpPr>
        <p:spPr>
          <a:xfrm>
            <a:off x="838200" y="643467"/>
            <a:ext cx="2951205" cy="55710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cap="none" spc="0">
                <a:ln w="9525">
                  <a:solidFill>
                    <a:schemeClr val="bg1"/>
                  </a:solidFill>
                  <a:prstDash val="solid"/>
                </a:ln>
                <a:solidFill>
                  <a:srgbClr val="FFFFFF"/>
                </a:solidFill>
                <a:effectLst>
                  <a:outerShdw blurRad="12700" dist="38100" dir="2700000" algn="tl" rotWithShape="0">
                    <a:schemeClr val="accent5">
                      <a:lumMod val="60000"/>
                      <a:lumOff val="40000"/>
                    </a:schemeClr>
                  </a:outerShdw>
                </a:effectLst>
                <a:latin typeface="+mj-lt"/>
                <a:ea typeface="+mj-ea"/>
                <a:cs typeface="+mj-cs"/>
              </a:rPr>
              <a:t>Introduction</a:t>
            </a:r>
          </a:p>
        </p:txBody>
      </p:sp>
      <p:sp>
        <p:nvSpPr>
          <p:cNvPr id="34" name="Oval 3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26" name="Picture 25">
            <a:extLst>
              <a:ext uri="{FF2B5EF4-FFF2-40B4-BE49-F238E27FC236}">
                <a16:creationId xmlns:a16="http://schemas.microsoft.com/office/drawing/2014/main" id="{31409F61-8F46-41A5-B8CD-F46AA8CB272A}"/>
              </a:ext>
            </a:extLst>
          </p:cNvPr>
          <p:cNvPicPr>
            <a:picLocks noChangeAspect="1"/>
          </p:cNvPicPr>
          <p:nvPr/>
        </p:nvPicPr>
        <p:blipFill rotWithShape="1">
          <a:blip r:embed="rId2"/>
          <a:srcRect l="19370" r="13880"/>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8" name="Freeform: Shape 3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15" name="Content Placeholder 2">
            <a:extLst>
              <a:ext uri="{FF2B5EF4-FFF2-40B4-BE49-F238E27FC236}">
                <a16:creationId xmlns:a16="http://schemas.microsoft.com/office/drawing/2014/main" id="{F1D95C9F-1649-48E5-8D87-D29D94BA576C}"/>
              </a:ext>
            </a:extLst>
          </p:cNvPr>
          <p:cNvGraphicFramePr>
            <a:graphicFrameLocks noGrp="1"/>
          </p:cNvGraphicFramePr>
          <p:nvPr>
            <p:ph idx="1"/>
            <p:extLst>
              <p:ext uri="{D42A27DB-BD31-4B8C-83A1-F6EECF244321}">
                <p14:modId xmlns:p14="http://schemas.microsoft.com/office/powerpoint/2010/main" val="2332311730"/>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itle 1">
            <a:extLst>
              <a:ext uri="{FF2B5EF4-FFF2-40B4-BE49-F238E27FC236}">
                <a16:creationId xmlns:a16="http://schemas.microsoft.com/office/drawing/2014/main" id="{D6DA166B-342A-4A1E-87F0-51AEB114F482}"/>
              </a:ext>
            </a:extLst>
          </p:cNvPr>
          <p:cNvSpPr>
            <a:spLocks noGrp="1"/>
          </p:cNvSpPr>
          <p:nvPr>
            <p:ph type="title"/>
          </p:nvPr>
        </p:nvSpPr>
        <p:spPr>
          <a:xfrm>
            <a:off x="838200" y="365125"/>
            <a:ext cx="10515600" cy="1325563"/>
          </a:xfrm>
        </p:spPr>
        <p:txBody>
          <a:bodyPr/>
          <a:lstStyle/>
          <a:p>
            <a:r>
              <a:rPr lang="en-US" b="1" dirty="0">
                <a:latin typeface="Aparajita" panose="020B0502040204020203" pitchFamily="18" charset="0"/>
                <a:cs typeface="Aparajita" panose="020B0502040204020203" pitchFamily="18" charset="0"/>
              </a:rPr>
              <a:t>Introduction</a:t>
            </a:r>
          </a:p>
        </p:txBody>
      </p:sp>
    </p:spTree>
    <p:extLst>
      <p:ext uri="{BB962C8B-B14F-4D97-AF65-F5344CB8AC3E}">
        <p14:creationId xmlns:p14="http://schemas.microsoft.com/office/powerpoint/2010/main" val="198200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E1FF0-8FA4-4586-8FAA-56160A129788}"/>
              </a:ext>
            </a:extLst>
          </p:cNvPr>
          <p:cNvSpPr>
            <a:spLocks noGrp="1"/>
          </p:cNvSpPr>
          <p:nvPr>
            <p:ph type="title"/>
          </p:nvPr>
        </p:nvSpPr>
        <p:spPr>
          <a:xfrm>
            <a:off x="1043631" y="809898"/>
            <a:ext cx="9942716" cy="1554480"/>
          </a:xfrm>
        </p:spPr>
        <p:txBody>
          <a:bodyPr anchor="ctr">
            <a:normAutofit/>
          </a:bodyPr>
          <a:lstStyle/>
          <a:p>
            <a:r>
              <a:rPr lang="en-US" sz="4800">
                <a:effectLst/>
                <a:latin typeface="Arial" panose="020B0604020202020204" pitchFamily="34" charset="0"/>
              </a:rPr>
              <a:t>Closely Related </a:t>
            </a:r>
            <a:br>
              <a:rPr lang="en-US" sz="4800"/>
            </a:br>
            <a:r>
              <a:rPr lang="en-US" sz="4800">
                <a:effectLst/>
                <a:latin typeface="Arial" panose="020B0604020202020204" pitchFamily="34" charset="0"/>
              </a:rPr>
              <a:t>Work</a:t>
            </a:r>
            <a:endParaRPr lang="en-US" sz="4800"/>
          </a:p>
        </p:txBody>
      </p:sp>
      <p:sp>
        <p:nvSpPr>
          <p:cNvPr id="3" name="Content Placeholder 2">
            <a:extLst>
              <a:ext uri="{FF2B5EF4-FFF2-40B4-BE49-F238E27FC236}">
                <a16:creationId xmlns:a16="http://schemas.microsoft.com/office/drawing/2014/main" id="{0611B22E-00B5-43FE-9094-6D0ACF802614}"/>
              </a:ext>
            </a:extLst>
          </p:cNvPr>
          <p:cNvSpPr>
            <a:spLocks noGrp="1"/>
          </p:cNvSpPr>
          <p:nvPr>
            <p:ph idx="1"/>
          </p:nvPr>
        </p:nvSpPr>
        <p:spPr>
          <a:xfrm>
            <a:off x="1045028" y="3017522"/>
            <a:ext cx="9941319" cy="3124658"/>
          </a:xfrm>
        </p:spPr>
        <p:txBody>
          <a:bodyPr anchor="ctr">
            <a:normAutofit/>
          </a:bodyPr>
          <a:lstStyle/>
          <a:p>
            <a:pPr marL="0" indent="0">
              <a:buNone/>
            </a:pPr>
            <a:r>
              <a:rPr lang="en-IN" sz="2200"/>
              <a:t>1.Social Media Monitoring: Sentiment Analysis is widely used in the so many platforms to know the behaviour of person based on their text. Sentiment Analysis is used in the social media monitoring to know the user feeling while using their product.</a:t>
            </a:r>
          </a:p>
          <a:p>
            <a:pPr marL="0" indent="0">
              <a:buNone/>
            </a:pPr>
            <a:r>
              <a:rPr lang="en-IN" sz="2200"/>
              <a:t>2.Brand monitoring: Sentiment Analysis is used in brand monitoring. Brand monitoring is a basically know the what people think about their brand.</a:t>
            </a:r>
          </a:p>
          <a:p>
            <a:pPr marL="0" indent="0">
              <a:buNone/>
            </a:pPr>
            <a:r>
              <a:rPr lang="en-IN" sz="2200"/>
              <a:t>3.Customer feedback: Sentiment Analysis is used in customer feedback. Basically, the customer feedback is the process of detecting the emotions of a customer interact with the products and services.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90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D5FF39-B4B0-44E1-968E-136845E5BF35}"/>
              </a:ext>
            </a:extLst>
          </p:cNvPr>
          <p:cNvSpPr>
            <a:spLocks noGrp="1"/>
          </p:cNvSpPr>
          <p:nvPr>
            <p:ph type="title"/>
          </p:nvPr>
        </p:nvSpPr>
        <p:spPr>
          <a:xfrm>
            <a:off x="660041" y="2767106"/>
            <a:ext cx="2880828" cy="3071906"/>
          </a:xfrm>
        </p:spPr>
        <p:txBody>
          <a:bodyPr vert="horz" lIns="91440" tIns="45720" rIns="91440" bIns="45720" rtlCol="0" anchor="t">
            <a:normAutofit/>
          </a:bodyPr>
          <a:lstStyle/>
          <a:p>
            <a:br>
              <a:rPr lang="en-US" sz="4000" b="0" kern="120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br>
            <a:endParaRPr lang="en-US" sz="40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5" name="Content Placeholder 4" descr="Diagram&#10;&#10;Description automatically generated">
            <a:extLst>
              <a:ext uri="{FF2B5EF4-FFF2-40B4-BE49-F238E27FC236}">
                <a16:creationId xmlns:a16="http://schemas.microsoft.com/office/drawing/2014/main" id="{C9B19A66-81E6-40EB-A185-50FCF113E8BA}"/>
              </a:ext>
            </a:extLst>
          </p:cNvPr>
          <p:cNvPicPr>
            <a:picLocks noGrp="1" noChangeAspect="1"/>
          </p:cNvPicPr>
          <p:nvPr>
            <p:ph idx="1"/>
          </p:nvPr>
        </p:nvPicPr>
        <p:blipFill>
          <a:blip r:embed="rId2"/>
          <a:stretch>
            <a:fillRect/>
          </a:stretch>
        </p:blipFill>
        <p:spPr>
          <a:xfrm>
            <a:off x="6915776" y="467208"/>
            <a:ext cx="2399051" cy="5923584"/>
          </a:xfrm>
          <a:prstGeom prst="rect">
            <a:avLst/>
          </a:prstGeom>
        </p:spPr>
      </p:pic>
      <p:sp>
        <p:nvSpPr>
          <p:cNvPr id="6" name="Rectangle 5">
            <a:extLst>
              <a:ext uri="{FF2B5EF4-FFF2-40B4-BE49-F238E27FC236}">
                <a16:creationId xmlns:a16="http://schemas.microsoft.com/office/drawing/2014/main" id="{92A8EE59-629C-4A29-A55B-04E81752D6BC}"/>
              </a:ext>
            </a:extLst>
          </p:cNvPr>
          <p:cNvSpPr/>
          <p:nvPr/>
        </p:nvSpPr>
        <p:spPr>
          <a:xfrm>
            <a:off x="-2137" y="2967335"/>
            <a:ext cx="3744143" cy="1754326"/>
          </a:xfrm>
          <a:prstGeom prst="rect">
            <a:avLst/>
          </a:prstGeom>
          <a:noFill/>
        </p:spPr>
        <p:txBody>
          <a:bodyPr wrap="square" lIns="91440" tIns="45720" rIns="91440" bIns="45720">
            <a:spAutoFit/>
          </a:bodyPr>
          <a:lstStyle/>
          <a:p>
            <a:r>
              <a:rPr lang="en-US" sz="5400" b="1" dirty="0">
                <a:solidFill>
                  <a:srgbClr val="FFC000"/>
                </a:solidFill>
                <a:effectLst/>
                <a:latin typeface="Aparajita" panose="02020603050405020304" pitchFamily="18" charset="0"/>
                <a:cs typeface="Aparajita" panose="02020603050405020304" pitchFamily="18" charset="0"/>
              </a:rPr>
              <a:t>Proposed Methodology</a:t>
            </a:r>
            <a:endParaRPr lang="en-US" sz="5400" b="1" dirty="0">
              <a:solidFill>
                <a:srgbClr val="FFC000"/>
              </a:solidFill>
              <a:latin typeface="Aparajita" panose="02020603050405020304" pitchFamily="18" charset="0"/>
              <a:cs typeface="Aparajita" panose="02020603050405020304" pitchFamily="18" charset="0"/>
            </a:endParaRPr>
          </a:p>
        </p:txBody>
      </p:sp>
      <p:sp>
        <p:nvSpPr>
          <p:cNvPr id="20" name="TextBox 19">
            <a:extLst>
              <a:ext uri="{FF2B5EF4-FFF2-40B4-BE49-F238E27FC236}">
                <a16:creationId xmlns:a16="http://schemas.microsoft.com/office/drawing/2014/main" id="{F45FE5CB-F711-47CD-8903-DD2583C36031}"/>
              </a:ext>
            </a:extLst>
          </p:cNvPr>
          <p:cNvSpPr txBox="1"/>
          <p:nvPr/>
        </p:nvSpPr>
        <p:spPr>
          <a:xfrm>
            <a:off x="4234159" y="297925"/>
            <a:ext cx="6256750" cy="461665"/>
          </a:xfrm>
          <a:prstGeom prst="rect">
            <a:avLst/>
          </a:prstGeom>
          <a:noFill/>
        </p:spPr>
        <p:txBody>
          <a:bodyPr wrap="square">
            <a:spAutoFit/>
          </a:bodyPr>
          <a:lstStyle/>
          <a:p>
            <a:r>
              <a:rPr lang="en-US" sz="2400" b="1" dirty="0">
                <a:latin typeface="Aparajita" panose="02020603050405020304" pitchFamily="18" charset="0"/>
                <a:cs typeface="Aparajita" panose="02020603050405020304" pitchFamily="18" charset="0"/>
              </a:rPr>
              <a:t>Flow Diagram</a:t>
            </a:r>
          </a:p>
        </p:txBody>
      </p:sp>
    </p:spTree>
    <p:extLst>
      <p:ext uri="{BB962C8B-B14F-4D97-AF65-F5344CB8AC3E}">
        <p14:creationId xmlns:p14="http://schemas.microsoft.com/office/powerpoint/2010/main" val="50488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BC740978-390F-4DA9-90D4-6D94776CC0AC}"/>
              </a:ext>
            </a:extLst>
          </p:cNvPr>
          <p:cNvGraphicFramePr/>
          <p:nvPr>
            <p:extLst>
              <p:ext uri="{D42A27DB-BD31-4B8C-83A1-F6EECF244321}">
                <p14:modId xmlns:p14="http://schemas.microsoft.com/office/powerpoint/2010/main" val="1468193167"/>
              </p:ext>
            </p:extLst>
          </p:nvPr>
        </p:nvGraphicFramePr>
        <p:xfrm>
          <a:off x="4038600" y="2316163"/>
          <a:ext cx="7186613" cy="35750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9222583B-CCA7-48B2-9A5D-68B14187438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effectLst/>
                <a:latin typeface="+mj-lt"/>
                <a:ea typeface="+mj-ea"/>
                <a:cs typeface="+mj-cs"/>
              </a:rPr>
              <a:t>Experimental </a:t>
            </a:r>
            <a:br>
              <a:rPr lang="en-US" sz="2600" kern="1200">
                <a:solidFill>
                  <a:schemeClr val="bg1"/>
                </a:solidFill>
                <a:latin typeface="+mj-lt"/>
                <a:ea typeface="+mj-ea"/>
                <a:cs typeface="+mj-cs"/>
              </a:rPr>
            </a:br>
            <a:r>
              <a:rPr lang="en-US" sz="2600" kern="1200">
                <a:solidFill>
                  <a:schemeClr val="bg1"/>
                </a:solidFill>
                <a:effectLst/>
                <a:latin typeface="+mj-lt"/>
                <a:ea typeface="+mj-ea"/>
                <a:cs typeface="+mj-cs"/>
              </a:rPr>
              <a:t>Results</a:t>
            </a:r>
            <a:endParaRPr lang="en-US" sz="2600" kern="1200">
              <a:solidFill>
                <a:schemeClr val="bg1"/>
              </a:solidFill>
              <a:latin typeface="+mj-lt"/>
              <a:ea typeface="+mj-ea"/>
              <a:cs typeface="+mj-cs"/>
            </a:endParaRPr>
          </a:p>
        </p:txBody>
      </p:sp>
      <p:graphicFrame>
        <p:nvGraphicFramePr>
          <p:cNvPr id="7" name="Content Placeholder 6">
            <a:extLst>
              <a:ext uri="{FF2B5EF4-FFF2-40B4-BE49-F238E27FC236}">
                <a16:creationId xmlns:a16="http://schemas.microsoft.com/office/drawing/2014/main" id="{07D54454-1B20-435A-9D75-81D6784FCC7D}"/>
              </a:ext>
            </a:extLst>
          </p:cNvPr>
          <p:cNvGraphicFramePr>
            <a:graphicFrameLocks noGrp="1"/>
          </p:cNvGraphicFramePr>
          <p:nvPr>
            <p:ph idx="1"/>
            <p:extLst>
              <p:ext uri="{D42A27DB-BD31-4B8C-83A1-F6EECF244321}">
                <p14:modId xmlns:p14="http://schemas.microsoft.com/office/powerpoint/2010/main" val="1889141092"/>
              </p:ext>
            </p:extLst>
          </p:nvPr>
        </p:nvGraphicFramePr>
        <p:xfrm>
          <a:off x="4038600" y="960438"/>
          <a:ext cx="7186612" cy="1296987"/>
        </p:xfrm>
        <a:graphic>
          <a:graphicData uri="http://schemas.openxmlformats.org/drawingml/2006/table">
            <a:tbl>
              <a:tblPr>
                <a:tableStyleId>{5C22544A-7EE6-4342-B048-85BDC9FD1C3A}</a:tableStyleId>
              </a:tblPr>
              <a:tblGrid>
                <a:gridCol w="1796301">
                  <a:extLst>
                    <a:ext uri="{9D8B030D-6E8A-4147-A177-3AD203B41FA5}">
                      <a16:colId xmlns:a16="http://schemas.microsoft.com/office/drawing/2014/main" val="3069287224"/>
                    </a:ext>
                  </a:extLst>
                </a:gridCol>
                <a:gridCol w="1796301">
                  <a:extLst>
                    <a:ext uri="{9D8B030D-6E8A-4147-A177-3AD203B41FA5}">
                      <a16:colId xmlns:a16="http://schemas.microsoft.com/office/drawing/2014/main" val="1762687721"/>
                    </a:ext>
                  </a:extLst>
                </a:gridCol>
                <a:gridCol w="1797005">
                  <a:extLst>
                    <a:ext uri="{9D8B030D-6E8A-4147-A177-3AD203B41FA5}">
                      <a16:colId xmlns:a16="http://schemas.microsoft.com/office/drawing/2014/main" val="207738161"/>
                    </a:ext>
                  </a:extLst>
                </a:gridCol>
                <a:gridCol w="1797005">
                  <a:extLst>
                    <a:ext uri="{9D8B030D-6E8A-4147-A177-3AD203B41FA5}">
                      <a16:colId xmlns:a16="http://schemas.microsoft.com/office/drawing/2014/main" val="1178411465"/>
                    </a:ext>
                  </a:extLst>
                </a:gridCol>
              </a:tblGrid>
              <a:tr h="432329">
                <a:tc>
                  <a:txBody>
                    <a:bodyPr/>
                    <a:lstStyle/>
                    <a:p>
                      <a:pPr>
                        <a:lnSpc>
                          <a:spcPct val="107000"/>
                        </a:lnSpc>
                        <a:spcAft>
                          <a:spcPts val="0"/>
                        </a:spcAft>
                      </a:pP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precision</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recall</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f1-score</a:t>
                      </a:r>
                      <a:endParaRPr lang="en-US" sz="1200">
                        <a:effectLst/>
                        <a:latin typeface="Calibri" panose="020F0502020204030204" pitchFamily="34" charset="0"/>
                        <a:cs typeface="Gautami" panose="020B0502040204020203" pitchFamily="34" charset="0"/>
                      </a:endParaRPr>
                    </a:p>
                  </a:txBody>
                  <a:tcPr marL="75989" marR="75989" marT="50659" marB="50659"/>
                </a:tc>
                <a:extLst>
                  <a:ext uri="{0D108BD9-81ED-4DB2-BD59-A6C34878D82A}">
                    <a16:rowId xmlns:a16="http://schemas.microsoft.com/office/drawing/2014/main" val="2167788714"/>
                  </a:ext>
                </a:extLst>
              </a:tr>
              <a:tr h="432329">
                <a:tc>
                  <a:txBody>
                    <a:bodyPr/>
                    <a:lstStyle/>
                    <a:p>
                      <a:pPr>
                        <a:lnSpc>
                          <a:spcPct val="107000"/>
                        </a:lnSpc>
                        <a:spcAft>
                          <a:spcPts val="0"/>
                        </a:spcAft>
                      </a:pPr>
                      <a:r>
                        <a:rPr lang="en-US" sz="1200">
                          <a:effectLst/>
                        </a:rPr>
                        <a:t>Negative=0</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0.80</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0.83</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0.82</a:t>
                      </a:r>
                      <a:endParaRPr lang="en-US" sz="1200">
                        <a:effectLst/>
                        <a:latin typeface="Calibri" panose="020F0502020204030204" pitchFamily="34" charset="0"/>
                        <a:cs typeface="Gautami" panose="020B0502040204020203" pitchFamily="34" charset="0"/>
                      </a:endParaRPr>
                    </a:p>
                  </a:txBody>
                  <a:tcPr marL="75989" marR="75989" marT="50659" marB="50659"/>
                </a:tc>
                <a:extLst>
                  <a:ext uri="{0D108BD9-81ED-4DB2-BD59-A6C34878D82A}">
                    <a16:rowId xmlns:a16="http://schemas.microsoft.com/office/drawing/2014/main" val="2009981280"/>
                  </a:ext>
                </a:extLst>
              </a:tr>
              <a:tr h="432329">
                <a:tc>
                  <a:txBody>
                    <a:bodyPr/>
                    <a:lstStyle/>
                    <a:p>
                      <a:pPr>
                        <a:lnSpc>
                          <a:spcPct val="107000"/>
                        </a:lnSpc>
                        <a:spcAft>
                          <a:spcPts val="0"/>
                        </a:spcAft>
                      </a:pPr>
                      <a:r>
                        <a:rPr lang="en-US" sz="1200">
                          <a:effectLst/>
                        </a:rPr>
                        <a:t>Positive=1</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0.66</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0.60</a:t>
                      </a:r>
                      <a:endParaRPr lang="en-US" sz="1200">
                        <a:effectLst/>
                        <a:latin typeface="Calibri" panose="020F0502020204030204" pitchFamily="34" charset="0"/>
                        <a:cs typeface="Gautami" panose="020B0502040204020203" pitchFamily="34" charset="0"/>
                      </a:endParaRPr>
                    </a:p>
                  </a:txBody>
                  <a:tcPr marL="75989" marR="75989" marT="50659" marB="50659"/>
                </a:tc>
                <a:tc>
                  <a:txBody>
                    <a:bodyPr/>
                    <a:lstStyle/>
                    <a:p>
                      <a:pPr>
                        <a:lnSpc>
                          <a:spcPct val="107000"/>
                        </a:lnSpc>
                        <a:spcAft>
                          <a:spcPts val="0"/>
                        </a:spcAft>
                      </a:pPr>
                      <a:r>
                        <a:rPr lang="en-US" sz="1200">
                          <a:effectLst/>
                        </a:rPr>
                        <a:t>0.63</a:t>
                      </a:r>
                      <a:endParaRPr lang="en-US" sz="1200">
                        <a:effectLst/>
                        <a:latin typeface="Calibri" panose="020F0502020204030204" pitchFamily="34" charset="0"/>
                        <a:cs typeface="Gautami" panose="020B0502040204020203" pitchFamily="34" charset="0"/>
                      </a:endParaRPr>
                    </a:p>
                  </a:txBody>
                  <a:tcPr marL="75989" marR="75989" marT="50659" marB="50659"/>
                </a:tc>
                <a:extLst>
                  <a:ext uri="{0D108BD9-81ED-4DB2-BD59-A6C34878D82A}">
                    <a16:rowId xmlns:a16="http://schemas.microsoft.com/office/drawing/2014/main" val="1073582379"/>
                  </a:ext>
                </a:extLst>
              </a:tr>
            </a:tbl>
          </a:graphicData>
        </a:graphic>
      </p:graphicFrame>
      <p:sp>
        <p:nvSpPr>
          <p:cNvPr id="13" name="TextBox 12">
            <a:extLst>
              <a:ext uri="{FF2B5EF4-FFF2-40B4-BE49-F238E27FC236}">
                <a16:creationId xmlns:a16="http://schemas.microsoft.com/office/drawing/2014/main" id="{2607D750-4481-4507-A13F-18C74D1FE243}"/>
              </a:ext>
            </a:extLst>
          </p:cNvPr>
          <p:cNvSpPr txBox="1"/>
          <p:nvPr/>
        </p:nvSpPr>
        <p:spPr>
          <a:xfrm>
            <a:off x="4038600" y="516418"/>
            <a:ext cx="6098344" cy="369332"/>
          </a:xfrm>
          <a:prstGeom prst="rect">
            <a:avLst/>
          </a:prstGeom>
          <a:noFill/>
        </p:spPr>
        <p:txBody>
          <a:bodyPr wrap="square">
            <a:spAutoFit/>
          </a:bodyPr>
          <a:lstStyle/>
          <a:p>
            <a:pPr marL="285750" indent="-285750">
              <a:buFont typeface="Wingdings" panose="05000000000000000000" pitchFamily="2" charset="2"/>
              <a:buChar char="q"/>
            </a:pPr>
            <a:r>
              <a:rPr lang="en-US" dirty="0">
                <a:latin typeface="Arial Rounded MT Bold" panose="020B0604020202020204" pitchFamily="34" charset="0"/>
              </a:rPr>
              <a:t>Random Forest Depth Accuracy and Test Report</a:t>
            </a:r>
          </a:p>
        </p:txBody>
      </p:sp>
    </p:spTree>
    <p:extLst>
      <p:ext uri="{BB962C8B-B14F-4D97-AF65-F5344CB8AC3E}">
        <p14:creationId xmlns:p14="http://schemas.microsoft.com/office/powerpoint/2010/main" val="223394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hart 4">
            <a:extLst>
              <a:ext uri="{FF2B5EF4-FFF2-40B4-BE49-F238E27FC236}">
                <a16:creationId xmlns:a16="http://schemas.microsoft.com/office/drawing/2014/main" id="{5DEE9401-7620-437C-954B-CF5C5612DC9D}"/>
              </a:ext>
            </a:extLst>
          </p:cNvPr>
          <p:cNvGraphicFramePr/>
          <p:nvPr>
            <p:extLst>
              <p:ext uri="{D42A27DB-BD31-4B8C-83A1-F6EECF244321}">
                <p14:modId xmlns:p14="http://schemas.microsoft.com/office/powerpoint/2010/main" val="3917594593"/>
              </p:ext>
            </p:extLst>
          </p:nvPr>
        </p:nvGraphicFramePr>
        <p:xfrm>
          <a:off x="642938" y="728663"/>
          <a:ext cx="7345363" cy="429101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12C3858-CAE1-4ABF-89E6-3868D395E430}"/>
              </a:ext>
            </a:extLst>
          </p:cNvPr>
          <p:cNvSpPr>
            <a:spLocks noGrp="1"/>
          </p:cNvSpPr>
          <p:nvPr>
            <p:ph type="title"/>
          </p:nvPr>
        </p:nvSpPr>
        <p:spPr>
          <a:xfrm>
            <a:off x="8379725" y="640081"/>
            <a:ext cx="3206143" cy="5489009"/>
          </a:xfrm>
        </p:spPr>
        <p:txBody>
          <a:bodyPr vert="horz" lIns="91440" tIns="45720" rIns="91440" bIns="45720" rtlCol="0" anchor="ctr">
            <a:normAutofit/>
          </a:bodyPr>
          <a:lstStyle/>
          <a:p>
            <a:r>
              <a:rPr lang="en-US" sz="5200" kern="1200">
                <a:solidFill>
                  <a:schemeClr val="tx1"/>
                </a:solidFill>
                <a:latin typeface="+mj-lt"/>
                <a:ea typeface="+mj-ea"/>
                <a:cs typeface="+mj-cs"/>
              </a:rPr>
              <a:t>Accuracy of Models</a:t>
            </a:r>
          </a:p>
        </p:txBody>
      </p:sp>
      <p:graphicFrame>
        <p:nvGraphicFramePr>
          <p:cNvPr id="4" name="Content Placeholder 3">
            <a:extLst>
              <a:ext uri="{FF2B5EF4-FFF2-40B4-BE49-F238E27FC236}">
                <a16:creationId xmlns:a16="http://schemas.microsoft.com/office/drawing/2014/main" id="{EBDFD70A-35BC-4DF8-90AE-AF4106D81AD7}"/>
              </a:ext>
            </a:extLst>
          </p:cNvPr>
          <p:cNvGraphicFramePr>
            <a:graphicFrameLocks noGrp="1"/>
          </p:cNvGraphicFramePr>
          <p:nvPr>
            <p:ph idx="1"/>
            <p:extLst>
              <p:ext uri="{D42A27DB-BD31-4B8C-83A1-F6EECF244321}">
                <p14:modId xmlns:p14="http://schemas.microsoft.com/office/powerpoint/2010/main" val="4216210649"/>
              </p:ext>
            </p:extLst>
          </p:nvPr>
        </p:nvGraphicFramePr>
        <p:xfrm>
          <a:off x="642938" y="5084763"/>
          <a:ext cx="7345359" cy="1042987"/>
        </p:xfrm>
        <a:graphic>
          <a:graphicData uri="http://schemas.openxmlformats.org/drawingml/2006/table">
            <a:tbl>
              <a:tblPr bandRow="1">
                <a:tableStyleId>{5C22544A-7EE6-4342-B048-85BDC9FD1C3A}</a:tableStyleId>
              </a:tblPr>
              <a:tblGrid>
                <a:gridCol w="830079">
                  <a:extLst>
                    <a:ext uri="{9D8B030D-6E8A-4147-A177-3AD203B41FA5}">
                      <a16:colId xmlns:a16="http://schemas.microsoft.com/office/drawing/2014/main" val="1490867683"/>
                    </a:ext>
                  </a:extLst>
                </a:gridCol>
                <a:gridCol w="830079">
                  <a:extLst>
                    <a:ext uri="{9D8B030D-6E8A-4147-A177-3AD203B41FA5}">
                      <a16:colId xmlns:a16="http://schemas.microsoft.com/office/drawing/2014/main" val="4039355139"/>
                    </a:ext>
                  </a:extLst>
                </a:gridCol>
                <a:gridCol w="1064388">
                  <a:extLst>
                    <a:ext uri="{9D8B030D-6E8A-4147-A177-3AD203B41FA5}">
                      <a16:colId xmlns:a16="http://schemas.microsoft.com/office/drawing/2014/main" val="3635680361"/>
                    </a:ext>
                  </a:extLst>
                </a:gridCol>
                <a:gridCol w="830679">
                  <a:extLst>
                    <a:ext uri="{9D8B030D-6E8A-4147-A177-3AD203B41FA5}">
                      <a16:colId xmlns:a16="http://schemas.microsoft.com/office/drawing/2014/main" val="2340792706"/>
                    </a:ext>
                  </a:extLst>
                </a:gridCol>
                <a:gridCol w="830679">
                  <a:extLst>
                    <a:ext uri="{9D8B030D-6E8A-4147-A177-3AD203B41FA5}">
                      <a16:colId xmlns:a16="http://schemas.microsoft.com/office/drawing/2014/main" val="561006926"/>
                    </a:ext>
                  </a:extLst>
                </a:gridCol>
                <a:gridCol w="1064388">
                  <a:extLst>
                    <a:ext uri="{9D8B030D-6E8A-4147-A177-3AD203B41FA5}">
                      <a16:colId xmlns:a16="http://schemas.microsoft.com/office/drawing/2014/main" val="158399239"/>
                    </a:ext>
                  </a:extLst>
                </a:gridCol>
                <a:gridCol w="830679">
                  <a:extLst>
                    <a:ext uri="{9D8B030D-6E8A-4147-A177-3AD203B41FA5}">
                      <a16:colId xmlns:a16="http://schemas.microsoft.com/office/drawing/2014/main" val="467801788"/>
                    </a:ext>
                  </a:extLst>
                </a:gridCol>
                <a:gridCol w="1064388">
                  <a:extLst>
                    <a:ext uri="{9D8B030D-6E8A-4147-A177-3AD203B41FA5}">
                      <a16:colId xmlns:a16="http://schemas.microsoft.com/office/drawing/2014/main" val="3179289359"/>
                    </a:ext>
                  </a:extLst>
                </a:gridCol>
              </a:tblGrid>
              <a:tr h="717296">
                <a:tc>
                  <a:txBody>
                    <a:bodyPr/>
                    <a:lstStyle/>
                    <a:p>
                      <a:pPr>
                        <a:lnSpc>
                          <a:spcPct val="107000"/>
                        </a:lnSpc>
                        <a:spcAft>
                          <a:spcPts val="0"/>
                        </a:spcAft>
                      </a:pP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Random Forest</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Multinomial NB</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Naive Bayes</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Support Vector Machine</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Logistic Regression</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KNN</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Perceptron</a:t>
                      </a:r>
                      <a:endParaRPr lang="en-US" sz="1000">
                        <a:effectLst/>
                        <a:latin typeface="Calibri" panose="020F0502020204030204" pitchFamily="34" charset="0"/>
                        <a:cs typeface="Gautami" panose="020B0502040204020203" pitchFamily="34" charset="0"/>
                      </a:endParaRPr>
                    </a:p>
                  </a:txBody>
                  <a:tcPr marL="64775" marR="64775" marT="43183" marB="43183"/>
                </a:tc>
                <a:extLst>
                  <a:ext uri="{0D108BD9-81ED-4DB2-BD59-A6C34878D82A}">
                    <a16:rowId xmlns:a16="http://schemas.microsoft.com/office/drawing/2014/main" val="3943512186"/>
                  </a:ext>
                </a:extLst>
              </a:tr>
              <a:tr h="325691">
                <a:tc>
                  <a:txBody>
                    <a:bodyPr/>
                    <a:lstStyle/>
                    <a:p>
                      <a:pPr>
                        <a:lnSpc>
                          <a:spcPct val="107000"/>
                        </a:lnSpc>
                        <a:spcAft>
                          <a:spcPts val="0"/>
                        </a:spcAft>
                      </a:pPr>
                      <a:r>
                        <a:rPr lang="en-US" sz="1000">
                          <a:effectLst/>
                        </a:rPr>
                        <a:t>Accuracy</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0.7535</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0.7815</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0.7198</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0.7759</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0.6526</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0.6526</a:t>
                      </a:r>
                      <a:endParaRPr lang="en-US" sz="1000">
                        <a:effectLst/>
                        <a:latin typeface="Calibri" panose="020F0502020204030204" pitchFamily="34" charset="0"/>
                        <a:cs typeface="Gautami" panose="020B0502040204020203" pitchFamily="34" charset="0"/>
                      </a:endParaRPr>
                    </a:p>
                  </a:txBody>
                  <a:tcPr marL="64775" marR="64775" marT="43183" marB="43183"/>
                </a:tc>
                <a:tc>
                  <a:txBody>
                    <a:bodyPr/>
                    <a:lstStyle/>
                    <a:p>
                      <a:pPr>
                        <a:lnSpc>
                          <a:spcPct val="107000"/>
                        </a:lnSpc>
                        <a:spcAft>
                          <a:spcPts val="0"/>
                        </a:spcAft>
                      </a:pPr>
                      <a:r>
                        <a:rPr lang="en-US" sz="1000">
                          <a:effectLst/>
                        </a:rPr>
                        <a:t>0.7507</a:t>
                      </a:r>
                      <a:endParaRPr lang="en-US" sz="1000">
                        <a:effectLst/>
                        <a:latin typeface="Calibri" panose="020F0502020204030204" pitchFamily="34" charset="0"/>
                        <a:cs typeface="Gautami" panose="020B0502040204020203" pitchFamily="34" charset="0"/>
                      </a:endParaRPr>
                    </a:p>
                  </a:txBody>
                  <a:tcPr marL="64775" marR="64775" marT="43183" marB="43183"/>
                </a:tc>
                <a:extLst>
                  <a:ext uri="{0D108BD9-81ED-4DB2-BD59-A6C34878D82A}">
                    <a16:rowId xmlns:a16="http://schemas.microsoft.com/office/drawing/2014/main" val="3228201636"/>
                  </a:ext>
                </a:extLst>
              </a:tr>
            </a:tbl>
          </a:graphicData>
        </a:graphic>
      </p:graphicFrame>
    </p:spTree>
    <p:extLst>
      <p:ext uri="{BB962C8B-B14F-4D97-AF65-F5344CB8AC3E}">
        <p14:creationId xmlns:p14="http://schemas.microsoft.com/office/powerpoint/2010/main" val="3474157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0B2F-0E7D-4351-A055-CE55E3DDC992}"/>
              </a:ext>
            </a:extLst>
          </p:cNvPr>
          <p:cNvSpPr>
            <a:spLocks noGrp="1"/>
          </p:cNvSpPr>
          <p:nvPr>
            <p:ph type="title"/>
          </p:nvPr>
        </p:nvSpPr>
        <p:spPr>
          <a:xfrm>
            <a:off x="1694145" y="6073302"/>
            <a:ext cx="10515600" cy="687387"/>
          </a:xfrm>
        </p:spPr>
        <p:txBody>
          <a:bodyPr>
            <a:normAutofit fontScale="90000"/>
          </a:bodyPr>
          <a:lstStyle/>
          <a:p>
            <a:r>
              <a:rPr lang="en-US" b="1" dirty="0">
                <a:latin typeface="Aldhabi" panose="01000000000000000000" pitchFamily="2" charset="-78"/>
                <a:cs typeface="Aldhabi" panose="01000000000000000000" pitchFamily="2" charset="-78"/>
              </a:rPr>
              <a:t>Depth Accuracy and Test Report of KNN and MUltinomialNB </a:t>
            </a:r>
          </a:p>
        </p:txBody>
      </p:sp>
      <p:graphicFrame>
        <p:nvGraphicFramePr>
          <p:cNvPr id="4" name="Chart 3">
            <a:extLst>
              <a:ext uri="{FF2B5EF4-FFF2-40B4-BE49-F238E27FC236}">
                <a16:creationId xmlns:a16="http://schemas.microsoft.com/office/drawing/2014/main" id="{6D0A79C7-19B5-4E4D-8689-FF89ABB294EF}"/>
              </a:ext>
            </a:extLst>
          </p:cNvPr>
          <p:cNvGraphicFramePr/>
          <p:nvPr>
            <p:extLst>
              <p:ext uri="{D42A27DB-BD31-4B8C-83A1-F6EECF244321}">
                <p14:modId xmlns:p14="http://schemas.microsoft.com/office/powerpoint/2010/main" val="373349935"/>
              </p:ext>
            </p:extLst>
          </p:nvPr>
        </p:nvGraphicFramePr>
        <p:xfrm>
          <a:off x="938408" y="2262739"/>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8D851B8B-C039-4C30-8581-8BEE1E1B875F}"/>
              </a:ext>
            </a:extLst>
          </p:cNvPr>
          <p:cNvGraphicFramePr>
            <a:graphicFrameLocks noGrp="1"/>
          </p:cNvGraphicFramePr>
          <p:nvPr>
            <p:extLst>
              <p:ext uri="{D42A27DB-BD31-4B8C-83A1-F6EECF244321}">
                <p14:modId xmlns:p14="http://schemas.microsoft.com/office/powerpoint/2010/main" val="338367045"/>
              </p:ext>
            </p:extLst>
          </p:nvPr>
        </p:nvGraphicFramePr>
        <p:xfrm>
          <a:off x="660714" y="5301721"/>
          <a:ext cx="5283830" cy="788670"/>
        </p:xfrm>
        <a:graphic>
          <a:graphicData uri="http://schemas.openxmlformats.org/drawingml/2006/table">
            <a:tbl>
              <a:tblPr>
                <a:tableStyleId>{5C22544A-7EE6-4342-B048-85BDC9FD1C3A}</a:tableStyleId>
              </a:tblPr>
              <a:tblGrid>
                <a:gridCol w="1320675">
                  <a:extLst>
                    <a:ext uri="{9D8B030D-6E8A-4147-A177-3AD203B41FA5}">
                      <a16:colId xmlns:a16="http://schemas.microsoft.com/office/drawing/2014/main" val="770681495"/>
                    </a:ext>
                  </a:extLst>
                </a:gridCol>
                <a:gridCol w="1320675">
                  <a:extLst>
                    <a:ext uri="{9D8B030D-6E8A-4147-A177-3AD203B41FA5}">
                      <a16:colId xmlns:a16="http://schemas.microsoft.com/office/drawing/2014/main" val="409852008"/>
                    </a:ext>
                  </a:extLst>
                </a:gridCol>
                <a:gridCol w="1321240">
                  <a:extLst>
                    <a:ext uri="{9D8B030D-6E8A-4147-A177-3AD203B41FA5}">
                      <a16:colId xmlns:a16="http://schemas.microsoft.com/office/drawing/2014/main" val="2279296973"/>
                    </a:ext>
                  </a:extLst>
                </a:gridCol>
                <a:gridCol w="1321240">
                  <a:extLst>
                    <a:ext uri="{9D8B030D-6E8A-4147-A177-3AD203B41FA5}">
                      <a16:colId xmlns:a16="http://schemas.microsoft.com/office/drawing/2014/main" val="3458470663"/>
                    </a:ext>
                  </a:extLst>
                </a:gridCol>
              </a:tblGrid>
              <a:tr h="229129">
                <a:tc>
                  <a:txBody>
                    <a:bodyPr/>
                    <a:lstStyle/>
                    <a:p>
                      <a:pPr>
                        <a:lnSpc>
                          <a:spcPct val="107000"/>
                        </a:lnSpc>
                        <a:spcAft>
                          <a:spcPts val="0"/>
                        </a:spcAft>
                      </a:pP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dirty="0">
                          <a:effectLst/>
                        </a:rPr>
                        <a:t>precision</a:t>
                      </a:r>
                      <a:endParaRPr lang="en-US" sz="1100" dirty="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a:effectLst/>
                        </a:rPr>
                        <a:t>recall</a:t>
                      </a: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a:effectLst/>
                        </a:rPr>
                        <a:t>f1-score</a:t>
                      </a:r>
                      <a:endParaRPr lang="en-US" sz="1100">
                        <a:effectLst/>
                        <a:latin typeface="Calibri" panose="020F0502020204030204" pitchFamily="34" charset="0"/>
                        <a:cs typeface="Gautami" panose="020B0502040204020203" pitchFamily="34" charset="0"/>
                      </a:endParaRPr>
                    </a:p>
                  </a:txBody>
                  <a:tcPr marL="68580" marR="68580"/>
                </a:tc>
                <a:extLst>
                  <a:ext uri="{0D108BD9-81ED-4DB2-BD59-A6C34878D82A}">
                    <a16:rowId xmlns:a16="http://schemas.microsoft.com/office/drawing/2014/main" val="1428473142"/>
                  </a:ext>
                </a:extLst>
              </a:tr>
              <a:tr h="229129">
                <a:tc>
                  <a:txBody>
                    <a:bodyPr/>
                    <a:lstStyle/>
                    <a:p>
                      <a:pPr>
                        <a:lnSpc>
                          <a:spcPct val="107000"/>
                        </a:lnSpc>
                        <a:spcAft>
                          <a:spcPts val="0"/>
                        </a:spcAft>
                      </a:pPr>
                      <a:r>
                        <a:rPr lang="en-US" sz="1100">
                          <a:effectLst/>
                        </a:rPr>
                        <a:t>Negative=0</a:t>
                      </a: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a:effectLst/>
                        </a:rPr>
                        <a:t>0.65</a:t>
                      </a: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a:effectLst/>
                        </a:rPr>
                        <a:t>1.00</a:t>
                      </a: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a:effectLst/>
                        </a:rPr>
                        <a:t>0.79</a:t>
                      </a:r>
                      <a:endParaRPr lang="en-US" sz="1100">
                        <a:effectLst/>
                        <a:latin typeface="Calibri" panose="020F0502020204030204" pitchFamily="34" charset="0"/>
                        <a:cs typeface="Gautami" panose="020B0502040204020203" pitchFamily="34" charset="0"/>
                      </a:endParaRPr>
                    </a:p>
                  </a:txBody>
                  <a:tcPr marL="68580" marR="68580"/>
                </a:tc>
                <a:extLst>
                  <a:ext uri="{0D108BD9-81ED-4DB2-BD59-A6C34878D82A}">
                    <a16:rowId xmlns:a16="http://schemas.microsoft.com/office/drawing/2014/main" val="1251883811"/>
                  </a:ext>
                </a:extLst>
              </a:tr>
              <a:tr h="229129">
                <a:tc>
                  <a:txBody>
                    <a:bodyPr/>
                    <a:lstStyle/>
                    <a:p>
                      <a:pPr>
                        <a:lnSpc>
                          <a:spcPct val="107000"/>
                        </a:lnSpc>
                        <a:spcAft>
                          <a:spcPts val="0"/>
                        </a:spcAft>
                      </a:pPr>
                      <a:r>
                        <a:rPr lang="en-US" sz="1100">
                          <a:effectLst/>
                        </a:rPr>
                        <a:t>Positive=1</a:t>
                      </a:r>
                      <a:endParaRPr lang="en-US" sz="110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dirty="0">
                          <a:effectLst/>
                        </a:rPr>
                        <a:t>0.52</a:t>
                      </a:r>
                      <a:endParaRPr lang="en-US" sz="1100" dirty="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dirty="0">
                          <a:effectLst/>
                        </a:rPr>
                        <a:t>0.67</a:t>
                      </a:r>
                      <a:endParaRPr lang="en-US" sz="1100" dirty="0">
                        <a:effectLst/>
                        <a:latin typeface="Calibri" panose="020F0502020204030204" pitchFamily="34" charset="0"/>
                        <a:cs typeface="Gautami" panose="020B0502040204020203" pitchFamily="34" charset="0"/>
                      </a:endParaRPr>
                    </a:p>
                  </a:txBody>
                  <a:tcPr marL="68580" marR="68580"/>
                </a:tc>
                <a:tc>
                  <a:txBody>
                    <a:bodyPr/>
                    <a:lstStyle/>
                    <a:p>
                      <a:pPr>
                        <a:lnSpc>
                          <a:spcPct val="107000"/>
                        </a:lnSpc>
                        <a:spcAft>
                          <a:spcPts val="0"/>
                        </a:spcAft>
                      </a:pPr>
                      <a:r>
                        <a:rPr lang="en-US" sz="1100" dirty="0">
                          <a:effectLst/>
                        </a:rPr>
                        <a:t>0.45</a:t>
                      </a:r>
                      <a:endParaRPr lang="en-US" sz="1100" dirty="0">
                        <a:effectLst/>
                        <a:latin typeface="Calibri" panose="020F0502020204030204" pitchFamily="34" charset="0"/>
                        <a:cs typeface="Gautami" panose="020B0502040204020203" pitchFamily="34" charset="0"/>
                      </a:endParaRPr>
                    </a:p>
                  </a:txBody>
                  <a:tcPr marL="68580" marR="68580"/>
                </a:tc>
                <a:extLst>
                  <a:ext uri="{0D108BD9-81ED-4DB2-BD59-A6C34878D82A}">
                    <a16:rowId xmlns:a16="http://schemas.microsoft.com/office/drawing/2014/main" val="2334580051"/>
                  </a:ext>
                </a:extLst>
              </a:tr>
            </a:tbl>
          </a:graphicData>
        </a:graphic>
      </p:graphicFrame>
      <p:graphicFrame>
        <p:nvGraphicFramePr>
          <p:cNvPr id="6" name="Content Placeholder 3">
            <a:extLst>
              <a:ext uri="{FF2B5EF4-FFF2-40B4-BE49-F238E27FC236}">
                <a16:creationId xmlns:a16="http://schemas.microsoft.com/office/drawing/2014/main" id="{B62902F0-64ED-451C-98A4-6A8E1C55FF1E}"/>
              </a:ext>
            </a:extLst>
          </p:cNvPr>
          <p:cNvGraphicFramePr>
            <a:graphicFrameLocks noGrp="1"/>
          </p:cNvGraphicFramePr>
          <p:nvPr>
            <p:ph idx="1"/>
            <p:extLst>
              <p:ext uri="{D42A27DB-BD31-4B8C-83A1-F6EECF244321}">
                <p14:modId xmlns:p14="http://schemas.microsoft.com/office/powerpoint/2010/main" val="4041530901"/>
              </p:ext>
            </p:extLst>
          </p:nvPr>
        </p:nvGraphicFramePr>
        <p:xfrm>
          <a:off x="6557648" y="2170077"/>
          <a:ext cx="4973638" cy="28358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21A900DB-8931-4FD0-A0EA-0F7744961CF0}"/>
              </a:ext>
            </a:extLst>
          </p:cNvPr>
          <p:cNvGraphicFramePr>
            <a:graphicFrameLocks noGrp="1"/>
          </p:cNvGraphicFramePr>
          <p:nvPr>
            <p:extLst>
              <p:ext uri="{D42A27DB-BD31-4B8C-83A1-F6EECF244321}">
                <p14:modId xmlns:p14="http://schemas.microsoft.com/office/powerpoint/2010/main" val="3678390688"/>
              </p:ext>
            </p:extLst>
          </p:nvPr>
        </p:nvGraphicFramePr>
        <p:xfrm>
          <a:off x="6196208" y="5301721"/>
          <a:ext cx="5822582" cy="687387"/>
        </p:xfrm>
        <a:graphic>
          <a:graphicData uri="http://schemas.openxmlformats.org/drawingml/2006/table">
            <a:tbl>
              <a:tblPr>
                <a:tableStyleId>{5C22544A-7EE6-4342-B048-85BDC9FD1C3A}</a:tableStyleId>
              </a:tblPr>
              <a:tblGrid>
                <a:gridCol w="1455361">
                  <a:extLst>
                    <a:ext uri="{9D8B030D-6E8A-4147-A177-3AD203B41FA5}">
                      <a16:colId xmlns:a16="http://schemas.microsoft.com/office/drawing/2014/main" val="4093758148"/>
                    </a:ext>
                  </a:extLst>
                </a:gridCol>
                <a:gridCol w="1455361">
                  <a:extLst>
                    <a:ext uri="{9D8B030D-6E8A-4147-A177-3AD203B41FA5}">
                      <a16:colId xmlns:a16="http://schemas.microsoft.com/office/drawing/2014/main" val="3697333723"/>
                    </a:ext>
                  </a:extLst>
                </a:gridCol>
                <a:gridCol w="1455930">
                  <a:extLst>
                    <a:ext uri="{9D8B030D-6E8A-4147-A177-3AD203B41FA5}">
                      <a16:colId xmlns:a16="http://schemas.microsoft.com/office/drawing/2014/main" val="4204885868"/>
                    </a:ext>
                  </a:extLst>
                </a:gridCol>
                <a:gridCol w="1455930">
                  <a:extLst>
                    <a:ext uri="{9D8B030D-6E8A-4147-A177-3AD203B41FA5}">
                      <a16:colId xmlns:a16="http://schemas.microsoft.com/office/drawing/2014/main" val="819616646"/>
                    </a:ext>
                  </a:extLst>
                </a:gridCol>
              </a:tblGrid>
              <a:tr h="229129">
                <a:tc>
                  <a:txBody>
                    <a:bodyPr/>
                    <a:lstStyle/>
                    <a:p>
                      <a:pPr>
                        <a:spcBef>
                          <a:spcPts val="600"/>
                        </a:spcBef>
                        <a:spcAft>
                          <a:spcPts val="600"/>
                        </a:spcAft>
                      </a:pPr>
                      <a:endParaRPr lang="en-US" sz="900" b="0">
                        <a:effectLst/>
                        <a:latin typeface="Calibri" panose="020F0502020204030204" pitchFamily="34" charset="0"/>
                        <a:cs typeface="Gautami" panose="020B0502040204020203" pitchFamily="34" charset="0"/>
                      </a:endParaRPr>
                    </a:p>
                  </a:txBody>
                  <a:tcPr marL="53149" marR="53149" marT="35432" marB="35432"/>
                </a:tc>
                <a:tc>
                  <a:txBody>
                    <a:bodyPr/>
                    <a:lstStyle/>
                    <a:p>
                      <a:pPr>
                        <a:spcBef>
                          <a:spcPts val="600"/>
                        </a:spcBef>
                        <a:spcAft>
                          <a:spcPts val="600"/>
                        </a:spcAft>
                      </a:pPr>
                      <a:r>
                        <a:rPr lang="en-US" sz="900" dirty="0">
                          <a:effectLst/>
                        </a:rPr>
                        <a:t>precision</a:t>
                      </a:r>
                      <a:endParaRPr lang="en-US" sz="800" dirty="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dirty="0">
                          <a:effectLst/>
                        </a:rPr>
                        <a:t>recall</a:t>
                      </a:r>
                      <a:endParaRPr lang="en-US" sz="800" dirty="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a:effectLst/>
                        </a:rPr>
                        <a:t>f1-score</a:t>
                      </a:r>
                      <a:endParaRPr lang="en-US" sz="800">
                        <a:effectLst/>
                        <a:latin typeface="Times New Roman" panose="02020603050405020304" pitchFamily="18" charset="0"/>
                      </a:endParaRPr>
                    </a:p>
                  </a:txBody>
                  <a:tcPr marL="53149" marR="53149" marT="35432" marB="35432"/>
                </a:tc>
                <a:extLst>
                  <a:ext uri="{0D108BD9-81ED-4DB2-BD59-A6C34878D82A}">
                    <a16:rowId xmlns:a16="http://schemas.microsoft.com/office/drawing/2014/main" val="1988096029"/>
                  </a:ext>
                </a:extLst>
              </a:tr>
              <a:tr h="229129">
                <a:tc>
                  <a:txBody>
                    <a:bodyPr/>
                    <a:lstStyle/>
                    <a:p>
                      <a:pPr>
                        <a:spcBef>
                          <a:spcPts val="600"/>
                        </a:spcBef>
                        <a:spcAft>
                          <a:spcPts val="600"/>
                        </a:spcAft>
                      </a:pPr>
                      <a:r>
                        <a:rPr lang="en-US" sz="900">
                          <a:effectLst/>
                        </a:rPr>
                        <a:t>Negative=0</a:t>
                      </a:r>
                      <a:endParaRPr lang="en-US" sz="80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dirty="0">
                          <a:effectLst/>
                        </a:rPr>
                        <a:t>0.82</a:t>
                      </a:r>
                      <a:endParaRPr lang="en-US" sz="800" dirty="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a:effectLst/>
                        </a:rPr>
                        <a:t>0.86</a:t>
                      </a:r>
                      <a:endParaRPr lang="en-US" sz="80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a:effectLst/>
                        </a:rPr>
                        <a:t>0.84</a:t>
                      </a:r>
                      <a:endParaRPr lang="en-US" sz="800">
                        <a:effectLst/>
                        <a:latin typeface="Times New Roman" panose="02020603050405020304" pitchFamily="18" charset="0"/>
                      </a:endParaRPr>
                    </a:p>
                  </a:txBody>
                  <a:tcPr marL="53149" marR="53149" marT="35432" marB="35432"/>
                </a:tc>
                <a:extLst>
                  <a:ext uri="{0D108BD9-81ED-4DB2-BD59-A6C34878D82A}">
                    <a16:rowId xmlns:a16="http://schemas.microsoft.com/office/drawing/2014/main" val="745416564"/>
                  </a:ext>
                </a:extLst>
              </a:tr>
              <a:tr h="229129">
                <a:tc>
                  <a:txBody>
                    <a:bodyPr/>
                    <a:lstStyle/>
                    <a:p>
                      <a:pPr>
                        <a:spcBef>
                          <a:spcPts val="600"/>
                        </a:spcBef>
                        <a:spcAft>
                          <a:spcPts val="600"/>
                        </a:spcAft>
                      </a:pPr>
                      <a:r>
                        <a:rPr lang="en-US" sz="900">
                          <a:effectLst/>
                        </a:rPr>
                        <a:t>Positive=1</a:t>
                      </a:r>
                      <a:endParaRPr lang="en-US" sz="80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dirty="0">
                          <a:effectLst/>
                        </a:rPr>
                        <a:t>0.71</a:t>
                      </a:r>
                      <a:endParaRPr lang="en-US" sz="800" dirty="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dirty="0">
                          <a:effectLst/>
                        </a:rPr>
                        <a:t>0.64</a:t>
                      </a:r>
                      <a:endParaRPr lang="en-US" sz="800" dirty="0">
                        <a:effectLst/>
                        <a:latin typeface="Times New Roman" panose="02020603050405020304" pitchFamily="18" charset="0"/>
                      </a:endParaRPr>
                    </a:p>
                  </a:txBody>
                  <a:tcPr marL="53149" marR="53149" marT="35432" marB="35432"/>
                </a:tc>
                <a:tc>
                  <a:txBody>
                    <a:bodyPr/>
                    <a:lstStyle/>
                    <a:p>
                      <a:pPr>
                        <a:spcBef>
                          <a:spcPts val="600"/>
                        </a:spcBef>
                        <a:spcAft>
                          <a:spcPts val="600"/>
                        </a:spcAft>
                      </a:pPr>
                      <a:r>
                        <a:rPr lang="en-US" sz="900" dirty="0">
                          <a:effectLst/>
                        </a:rPr>
                        <a:t>0.67</a:t>
                      </a:r>
                      <a:endParaRPr lang="en-US" sz="800" dirty="0">
                        <a:effectLst/>
                        <a:latin typeface="Times New Roman" panose="02020603050405020304" pitchFamily="18" charset="0"/>
                      </a:endParaRPr>
                    </a:p>
                  </a:txBody>
                  <a:tcPr marL="53149" marR="53149" marT="35432" marB="35432"/>
                </a:tc>
                <a:extLst>
                  <a:ext uri="{0D108BD9-81ED-4DB2-BD59-A6C34878D82A}">
                    <a16:rowId xmlns:a16="http://schemas.microsoft.com/office/drawing/2014/main" val="2007987610"/>
                  </a:ext>
                </a:extLst>
              </a:tr>
            </a:tbl>
          </a:graphicData>
        </a:graphic>
      </p:graphicFrame>
      <p:sp>
        <p:nvSpPr>
          <p:cNvPr id="9" name="TextBox 8">
            <a:extLst>
              <a:ext uri="{FF2B5EF4-FFF2-40B4-BE49-F238E27FC236}">
                <a16:creationId xmlns:a16="http://schemas.microsoft.com/office/drawing/2014/main" id="{2C8D2E22-3BA7-46F9-AAB0-107497C767FF}"/>
              </a:ext>
            </a:extLst>
          </p:cNvPr>
          <p:cNvSpPr txBox="1"/>
          <p:nvPr/>
        </p:nvSpPr>
        <p:spPr>
          <a:xfrm>
            <a:off x="989978" y="1372421"/>
            <a:ext cx="9909132" cy="646331"/>
          </a:xfrm>
          <a:prstGeom prst="rect">
            <a:avLst/>
          </a:prstGeom>
          <a:noFill/>
        </p:spPr>
        <p:txBody>
          <a:bodyPr wrap="square">
            <a:spAutoFit/>
          </a:bodyPr>
          <a:lstStyle/>
          <a:p>
            <a:pPr marL="285750" indent="-285750">
              <a:buFont typeface="Wingdings" panose="05000000000000000000" pitchFamily="2" charset="2"/>
              <a:buChar char="q"/>
            </a:pPr>
            <a:r>
              <a:rPr lang="en-US" dirty="0"/>
              <a:t>We have found the MultinomialNB gives the best accuracy when compared to KNN. So, we want to improve the MultinomialNB Accuracy and gives the best results.</a:t>
            </a:r>
          </a:p>
        </p:txBody>
      </p:sp>
      <p:sp>
        <p:nvSpPr>
          <p:cNvPr id="11" name="TextBox 10">
            <a:extLst>
              <a:ext uri="{FF2B5EF4-FFF2-40B4-BE49-F238E27FC236}">
                <a16:creationId xmlns:a16="http://schemas.microsoft.com/office/drawing/2014/main" id="{43F3CDEC-3DA6-493B-97FC-A5BFC29716C5}"/>
              </a:ext>
            </a:extLst>
          </p:cNvPr>
          <p:cNvSpPr txBox="1"/>
          <p:nvPr/>
        </p:nvSpPr>
        <p:spPr>
          <a:xfrm>
            <a:off x="562561" y="617299"/>
            <a:ext cx="6106438" cy="523220"/>
          </a:xfrm>
          <a:prstGeom prst="rect">
            <a:avLst/>
          </a:prstGeom>
          <a:noFill/>
        </p:spPr>
        <p:txBody>
          <a:bodyPr wrap="square">
            <a:spAutoFit/>
          </a:bodyPr>
          <a:lstStyle/>
          <a:p>
            <a:r>
              <a:rPr lang="en-US" sz="2800" b="1" dirty="0">
                <a:latin typeface="Algerian" panose="04020705040A02060702" pitchFamily="82" charset="0"/>
                <a:cs typeface="Aharoni" panose="02010803020104030203" pitchFamily="2" charset="-79"/>
              </a:rPr>
              <a:t>Findings of the Project</a:t>
            </a:r>
          </a:p>
        </p:txBody>
      </p:sp>
    </p:spTree>
    <p:extLst>
      <p:ext uri="{BB962C8B-B14F-4D97-AF65-F5344CB8AC3E}">
        <p14:creationId xmlns:p14="http://schemas.microsoft.com/office/powerpoint/2010/main" val="646049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close&#10;&#10;Description automatically generated">
            <a:extLst>
              <a:ext uri="{FF2B5EF4-FFF2-40B4-BE49-F238E27FC236}">
                <a16:creationId xmlns:a16="http://schemas.microsoft.com/office/drawing/2014/main" id="{D0F13F60-8654-430C-BB00-9352039D52C3}"/>
              </a:ext>
            </a:extLst>
          </p:cNvPr>
          <p:cNvPicPr>
            <a:picLocks noChangeAspect="1"/>
          </p:cNvPicPr>
          <p:nvPr/>
        </p:nvPicPr>
        <p:blipFill>
          <a:blip r:embed="rId2"/>
          <a:stretch>
            <a:fillRect/>
          </a:stretch>
        </p:blipFill>
        <p:spPr>
          <a:xfrm>
            <a:off x="838200" y="2179638"/>
            <a:ext cx="5180013" cy="3430588"/>
          </a:xfrm>
          <a:prstGeom prst="rect">
            <a:avLst/>
          </a:prstGeom>
        </p:spPr>
      </p:pic>
      <p:pic>
        <p:nvPicPr>
          <p:cNvPr id="6" name="Picture 5" descr="A picture containing clipart&#10;&#10;Description automatically generated">
            <a:extLst>
              <a:ext uri="{FF2B5EF4-FFF2-40B4-BE49-F238E27FC236}">
                <a16:creationId xmlns:a16="http://schemas.microsoft.com/office/drawing/2014/main" id="{0316796C-50B4-43D8-B53E-8F5AC49AEB5E}"/>
              </a:ext>
            </a:extLst>
          </p:cNvPr>
          <p:cNvPicPr>
            <a:picLocks noChangeAspect="1"/>
          </p:cNvPicPr>
          <p:nvPr/>
        </p:nvPicPr>
        <p:blipFill>
          <a:blip r:embed="rId3"/>
          <a:stretch>
            <a:fillRect/>
          </a:stretch>
        </p:blipFill>
        <p:spPr>
          <a:xfrm>
            <a:off x="6088063" y="2179638"/>
            <a:ext cx="2552700" cy="979488"/>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E21AD498-77DA-4EC3-9816-2589F6FB11CA}"/>
              </a:ext>
            </a:extLst>
          </p:cNvPr>
          <p:cNvPicPr>
            <a:picLocks noChangeAspect="1"/>
          </p:cNvPicPr>
          <p:nvPr/>
        </p:nvPicPr>
        <p:blipFill rotWithShape="1">
          <a:blip r:embed="rId4"/>
          <a:srcRect l="1317" t="6748" r="1623" b="3140"/>
          <a:stretch>
            <a:fillRect/>
          </a:stretch>
        </p:blipFill>
        <p:spPr>
          <a:xfrm>
            <a:off x="8713788" y="2179638"/>
            <a:ext cx="2640013" cy="979488"/>
          </a:xfrm>
          <a:prstGeom prst="rect">
            <a:avLst/>
          </a:prstGeom>
        </p:spPr>
      </p:pic>
      <p:pic>
        <p:nvPicPr>
          <p:cNvPr id="5" name="Content Placeholder 4" descr="Text&#10;&#10;Description automatically generated">
            <a:extLst>
              <a:ext uri="{FF2B5EF4-FFF2-40B4-BE49-F238E27FC236}">
                <a16:creationId xmlns:a16="http://schemas.microsoft.com/office/drawing/2014/main" id="{08EED18F-FAEB-4A15-85C6-B734FF0D803A}"/>
              </a:ext>
            </a:extLst>
          </p:cNvPr>
          <p:cNvPicPr>
            <a:picLocks noGrp="1" noChangeAspect="1"/>
          </p:cNvPicPr>
          <p:nvPr>
            <p:ph idx="1"/>
          </p:nvPr>
        </p:nvPicPr>
        <p:blipFill>
          <a:blip r:embed="rId5"/>
          <a:stretch>
            <a:fillRect/>
          </a:stretch>
        </p:blipFill>
        <p:spPr>
          <a:xfrm>
            <a:off x="6088063" y="3232150"/>
            <a:ext cx="5264150" cy="1246188"/>
          </a:xfrm>
          <a:prstGeom prst="rect">
            <a:avLst/>
          </a:prstGeom>
        </p:spPr>
      </p:pic>
      <p:pic>
        <p:nvPicPr>
          <p:cNvPr id="7" name="Picture 6" descr="Logo&#10;&#10;Description automatically generated">
            <a:extLst>
              <a:ext uri="{FF2B5EF4-FFF2-40B4-BE49-F238E27FC236}">
                <a16:creationId xmlns:a16="http://schemas.microsoft.com/office/drawing/2014/main" id="{28AB9C7F-2EF9-4232-A5D1-67E49C1B167F}"/>
              </a:ext>
            </a:extLst>
          </p:cNvPr>
          <p:cNvPicPr>
            <a:picLocks noChangeAspect="1"/>
          </p:cNvPicPr>
          <p:nvPr/>
        </p:nvPicPr>
        <p:blipFill>
          <a:blip r:embed="rId6"/>
          <a:stretch>
            <a:fillRect/>
          </a:stretch>
        </p:blipFill>
        <p:spPr>
          <a:xfrm>
            <a:off x="6088063" y="4548188"/>
            <a:ext cx="5264150" cy="1063625"/>
          </a:xfrm>
          <a:prstGeom prst="rect">
            <a:avLst/>
          </a:prstGeom>
        </p:spPr>
      </p:pic>
      <p:sp>
        <p:nvSpPr>
          <p:cNvPr id="2" name="Title 1">
            <a:extLst>
              <a:ext uri="{FF2B5EF4-FFF2-40B4-BE49-F238E27FC236}">
                <a16:creationId xmlns:a16="http://schemas.microsoft.com/office/drawing/2014/main" id="{4C1FD705-7039-4F82-9F7F-5B38FD9DECF6}"/>
              </a:ext>
            </a:extLst>
          </p:cNvPr>
          <p:cNvSpPr>
            <a:spLocks noGrp="1"/>
          </p:cNvSpPr>
          <p:nvPr>
            <p:ph type="title"/>
          </p:nvPr>
        </p:nvSpPr>
        <p:spPr>
          <a:xfrm>
            <a:off x="838200" y="672747"/>
            <a:ext cx="10515600" cy="715556"/>
          </a:xfrm>
        </p:spPr>
        <p:txBody>
          <a:bodyPr>
            <a:normAutofit/>
          </a:bodyPr>
          <a:lstStyle/>
          <a:p>
            <a:pPr algn="ctr"/>
            <a:r>
              <a:rPr lang="en-IN" sz="2200" b="0">
                <a:solidFill>
                  <a:schemeClr val="bg1"/>
                </a:solidFill>
                <a:latin typeface="Impact" panose="020B0806030902050204" pitchFamily="34" charset="0"/>
              </a:rPr>
              <a:t>WHAT WE ARE WORKING ON</a:t>
            </a:r>
            <a:br>
              <a:rPr lang="en-IN" sz="2200" b="0">
                <a:solidFill>
                  <a:schemeClr val="bg1"/>
                </a:solidFill>
                <a:latin typeface="Impact" panose="020B0806030902050204" pitchFamily="34" charset="0"/>
              </a:rPr>
            </a:br>
            <a:endParaRPr lang="en-US" sz="2200">
              <a:solidFill>
                <a:schemeClr val="bg1"/>
              </a:solidFill>
            </a:endParaRPr>
          </a:p>
        </p:txBody>
      </p:sp>
    </p:spTree>
    <p:extLst>
      <p:ext uri="{BB962C8B-B14F-4D97-AF65-F5344CB8AC3E}">
        <p14:creationId xmlns:p14="http://schemas.microsoft.com/office/powerpoint/2010/main" val="209991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529A2-C7EC-4197-A23A-145F5774FC5B}"/>
              </a:ext>
            </a:extLst>
          </p:cNvPr>
          <p:cNvSpPr>
            <a:spLocks noGrp="1"/>
          </p:cNvSpPr>
          <p:nvPr>
            <p:ph type="title"/>
          </p:nvPr>
        </p:nvSpPr>
        <p:spPr>
          <a:xfrm>
            <a:off x="686834" y="1153572"/>
            <a:ext cx="3200400" cy="4461163"/>
          </a:xfrm>
        </p:spPr>
        <p:txBody>
          <a:bodyPr>
            <a:normAutofit/>
          </a:bodyPr>
          <a:lstStyle/>
          <a:p>
            <a:r>
              <a:rPr lang="en-US">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9C74D0C-4ADD-42C9-B686-2AB2AB3C74AA}"/>
              </a:ext>
            </a:extLst>
          </p:cNvPr>
          <p:cNvSpPr>
            <a:spLocks noGrp="1"/>
          </p:cNvSpPr>
          <p:nvPr>
            <p:ph idx="1"/>
          </p:nvPr>
        </p:nvSpPr>
        <p:spPr>
          <a:xfrm>
            <a:off x="4447308" y="591344"/>
            <a:ext cx="6906491" cy="5585619"/>
          </a:xfrm>
        </p:spPr>
        <p:txBody>
          <a:bodyPr anchor="ctr">
            <a:normAutofit/>
          </a:bodyPr>
          <a:lstStyle/>
          <a:p>
            <a:r>
              <a:rPr lang="en-IN" sz="2600" dirty="0">
                <a:effectLst/>
                <a:latin typeface="Times New Roman" panose="02020603050405020304" pitchFamily="18" charset="0"/>
              </a:rPr>
              <a:t>By comparison of all the models we achieved the maximum accuracy with the naïve bayes and MultinomialNB model our project’s main goal is to create a safe space where reviews can be shared, we review the reviews for you so that you can concentrate on good part , mental health aspect is our main concern while building the model our target is vulgar behaviour.</a:t>
            </a:r>
          </a:p>
          <a:p>
            <a:r>
              <a:rPr lang="en-IN" sz="2600" dirty="0">
                <a:effectLst/>
                <a:latin typeface="Times New Roman" panose="02020603050405020304" pitchFamily="18" charset="0"/>
              </a:rPr>
              <a:t>Our future extension of this project includes creating a whole website for our university purpose where teachers can get real time feedback with scores based on polarity of texts simple, straightforward and to point.</a:t>
            </a:r>
          </a:p>
          <a:p>
            <a:endParaRPr lang="en-US" sz="2600" dirty="0"/>
          </a:p>
        </p:txBody>
      </p:sp>
    </p:spTree>
    <p:extLst>
      <p:ext uri="{BB962C8B-B14F-4D97-AF65-F5344CB8AC3E}">
        <p14:creationId xmlns:p14="http://schemas.microsoft.com/office/powerpoint/2010/main" val="4217452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Badge</Template>
  <TotalTime>577</TotalTime>
  <Words>769</Words>
  <Application>Microsoft Office PowerPoint</Application>
  <PresentationFormat>Widescreen</PresentationFormat>
  <Paragraphs>93</Paragraphs>
  <Slides>12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Aldhabi</vt:lpstr>
      <vt:lpstr>Algerian</vt:lpstr>
      <vt:lpstr>Aparajita</vt:lpstr>
      <vt:lpstr>Arial</vt:lpstr>
      <vt:lpstr>Arial Rounded MT Bold</vt:lpstr>
      <vt:lpstr>Book Antiqua</vt:lpstr>
      <vt:lpstr>Calibri</vt:lpstr>
      <vt:lpstr>Calibri Light</vt:lpstr>
      <vt:lpstr>Impact</vt:lpstr>
      <vt:lpstr>Times New Roman</vt:lpstr>
      <vt:lpstr>Wingdings</vt:lpstr>
      <vt:lpstr>Office Theme</vt:lpstr>
      <vt:lpstr>Review  Sentylis</vt:lpstr>
      <vt:lpstr>Introduction</vt:lpstr>
      <vt:lpstr>Closely Related  Work</vt:lpstr>
      <vt:lpstr> </vt:lpstr>
      <vt:lpstr>Experimental  Results</vt:lpstr>
      <vt:lpstr>Accuracy of Models</vt:lpstr>
      <vt:lpstr>Depth Accuracy and Test Report of KNN and MUltinomialNB </vt:lpstr>
      <vt:lpstr>WHAT WE ARE WORKING ON </vt:lpstr>
      <vt:lpstr>Conclusion</vt:lpstr>
      <vt:lpstr>REFERENCES</vt:lpstr>
      <vt:lpstr>Social Media Post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Sentylis</dc:title>
  <dc:creator>vamsi jangala</dc:creator>
  <cp:lastModifiedBy>vamsi jangala</cp:lastModifiedBy>
  <cp:revision>3</cp:revision>
  <dcterms:created xsi:type="dcterms:W3CDTF">2021-12-04T17:35:59Z</dcterms:created>
  <dcterms:modified xsi:type="dcterms:W3CDTF">2021-12-05T03:13:30Z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